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9"/>
  </p:notesMasterIdLst>
  <p:sldIdLst>
    <p:sldId id="316" r:id="rId3"/>
    <p:sldId id="307" r:id="rId4"/>
    <p:sldId id="302" r:id="rId5"/>
    <p:sldId id="378" r:id="rId6"/>
    <p:sldId id="379" r:id="rId7"/>
    <p:sldId id="380" r:id="rId8"/>
    <p:sldId id="381" r:id="rId9"/>
    <p:sldId id="382" r:id="rId10"/>
    <p:sldId id="383" r:id="rId11"/>
    <p:sldId id="384" r:id="rId12"/>
    <p:sldId id="385" r:id="rId13"/>
    <p:sldId id="386" r:id="rId14"/>
    <p:sldId id="387" r:id="rId15"/>
    <p:sldId id="388" r:id="rId16"/>
    <p:sldId id="389" r:id="rId17"/>
    <p:sldId id="390" r:id="rId18"/>
    <p:sldId id="393" r:id="rId19"/>
    <p:sldId id="311" r:id="rId20"/>
    <p:sldId id="338" r:id="rId21"/>
    <p:sldId id="339" r:id="rId22"/>
    <p:sldId id="335" r:id="rId23"/>
    <p:sldId id="340" r:id="rId24"/>
    <p:sldId id="342" r:id="rId25"/>
    <p:sldId id="350" r:id="rId26"/>
    <p:sldId id="349" r:id="rId27"/>
    <p:sldId id="343" r:id="rId28"/>
    <p:sldId id="344" r:id="rId29"/>
    <p:sldId id="351" r:id="rId30"/>
    <p:sldId id="352" r:id="rId31"/>
    <p:sldId id="345" r:id="rId32"/>
    <p:sldId id="392" r:id="rId33"/>
    <p:sldId id="347" r:id="rId34"/>
    <p:sldId id="354" r:id="rId35"/>
    <p:sldId id="355" r:id="rId36"/>
    <p:sldId id="357" r:id="rId37"/>
    <p:sldId id="348" r:id="rId38"/>
  </p:sldIdLst>
  <p:sldSz cx="9144000" cy="6858000" type="screen4x3"/>
  <p:notesSz cx="6858000" cy="9144000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FE7"/>
    <a:srgbClr val="0000CC"/>
    <a:srgbClr val="200F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0" autoAdjust="0"/>
    <p:restoredTop sz="94660"/>
  </p:normalViewPr>
  <p:slideViewPr>
    <p:cSldViewPr>
      <p:cViewPr>
        <p:scale>
          <a:sx n="60" d="100"/>
          <a:sy n="60" d="100"/>
        </p:scale>
        <p:origin x="-126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58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86CDB28-2671-40F4-8165-45D3B0F7414B}" type="datetimeFigureOut">
              <a:rPr lang="es-AR"/>
              <a:pPr>
                <a:defRPr/>
              </a:pPr>
              <a:t>26/9/2017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AR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AR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8D78044-6CFB-48FB-8486-FEBB3C12F3A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47365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D78044-6CFB-48FB-8486-FEBB3C12F3A7}" type="slidenum">
              <a:rPr lang="es-AR" smtClean="0"/>
              <a:pPr>
                <a:defRPr/>
              </a:pPr>
              <a:t>31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38974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36B76-54AF-4210-A9C0-0B5E5CD3A2CA}" type="datetimeFigureOut">
              <a:rPr lang="es-AR"/>
              <a:pPr>
                <a:defRPr/>
              </a:pPr>
              <a:t>26/9/2017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36573-68D7-4E2A-AADC-15E5927B069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2192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C4929-7EF1-4A58-9A47-E2C6F29B4747}" type="datetimeFigureOut">
              <a:rPr lang="es-AR"/>
              <a:pPr>
                <a:defRPr/>
              </a:pPr>
              <a:t>26/9/2017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323AA-8712-4EC5-AA34-69F5C0B4EFCB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78134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2E6CB-7C1D-4355-B241-B9573E37139B}" type="datetimeFigureOut">
              <a:rPr lang="es-AR"/>
              <a:pPr>
                <a:defRPr/>
              </a:pPr>
              <a:t>26/9/2017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5FFC1-2936-434D-A768-178E2E41BE3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03323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ED72-171E-4079-B3E5-54B478F59E29}" type="datetimeFigureOut">
              <a:rPr lang="es-AR">
                <a:solidFill>
                  <a:prstClr val="black">
                    <a:tint val="75000"/>
                  </a:prstClr>
                </a:solidFill>
              </a:rPr>
              <a:pPr/>
              <a:t>26/9/2017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BA1E-5835-4286-A426-5A94D1CA967A}" type="slidenum">
              <a:rPr lang="es-A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585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ED72-171E-4079-B3E5-54B478F59E29}" type="datetimeFigureOut">
              <a:rPr lang="es-AR">
                <a:solidFill>
                  <a:prstClr val="black">
                    <a:tint val="75000"/>
                  </a:prstClr>
                </a:solidFill>
              </a:rPr>
              <a:pPr/>
              <a:t>26/9/2017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BA1E-5835-4286-A426-5A94D1CA967A}" type="slidenum">
              <a:rPr lang="es-A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846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ED72-171E-4079-B3E5-54B478F59E29}" type="datetimeFigureOut">
              <a:rPr lang="es-AR">
                <a:solidFill>
                  <a:prstClr val="black">
                    <a:tint val="75000"/>
                  </a:prstClr>
                </a:solidFill>
              </a:rPr>
              <a:pPr/>
              <a:t>26/9/2017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BA1E-5835-4286-A426-5A94D1CA967A}" type="slidenum">
              <a:rPr lang="es-A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681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ED72-171E-4079-B3E5-54B478F59E29}" type="datetimeFigureOut">
              <a:rPr lang="es-AR">
                <a:solidFill>
                  <a:prstClr val="black">
                    <a:tint val="75000"/>
                  </a:prstClr>
                </a:solidFill>
              </a:rPr>
              <a:pPr/>
              <a:t>26/9/2017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BA1E-5835-4286-A426-5A94D1CA967A}" type="slidenum">
              <a:rPr lang="es-A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250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ED72-171E-4079-B3E5-54B478F59E29}" type="datetimeFigureOut">
              <a:rPr lang="es-AR">
                <a:solidFill>
                  <a:prstClr val="black">
                    <a:tint val="75000"/>
                  </a:prstClr>
                </a:solidFill>
              </a:rPr>
              <a:pPr/>
              <a:t>26/9/2017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BA1E-5835-4286-A426-5A94D1CA967A}" type="slidenum">
              <a:rPr lang="es-A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824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ED72-171E-4079-B3E5-54B478F59E29}" type="datetimeFigureOut">
              <a:rPr lang="es-AR">
                <a:solidFill>
                  <a:prstClr val="black">
                    <a:tint val="75000"/>
                  </a:prstClr>
                </a:solidFill>
              </a:rPr>
              <a:pPr/>
              <a:t>26/9/2017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BA1E-5835-4286-A426-5A94D1CA967A}" type="slidenum">
              <a:rPr lang="es-A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540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ED72-171E-4079-B3E5-54B478F59E29}" type="datetimeFigureOut">
              <a:rPr lang="es-AR">
                <a:solidFill>
                  <a:prstClr val="black">
                    <a:tint val="75000"/>
                  </a:prstClr>
                </a:solidFill>
              </a:rPr>
              <a:pPr/>
              <a:t>26/9/2017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BA1E-5835-4286-A426-5A94D1CA967A}" type="slidenum">
              <a:rPr lang="es-A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1103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ED72-171E-4079-B3E5-54B478F59E29}" type="datetimeFigureOut">
              <a:rPr lang="es-AR">
                <a:solidFill>
                  <a:prstClr val="black">
                    <a:tint val="75000"/>
                  </a:prstClr>
                </a:solidFill>
              </a:rPr>
              <a:pPr/>
              <a:t>26/9/2017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BA1E-5835-4286-A426-5A94D1CA967A}" type="slidenum">
              <a:rPr lang="es-A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930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CCDD7-02DB-4034-9D8D-230E81B18A6A}" type="datetimeFigureOut">
              <a:rPr lang="es-AR"/>
              <a:pPr>
                <a:defRPr/>
              </a:pPr>
              <a:t>26/9/2017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D7607-1C62-49BD-9E2B-49D84D4C96E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074950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ED72-171E-4079-B3E5-54B478F59E29}" type="datetimeFigureOut">
              <a:rPr lang="es-AR">
                <a:solidFill>
                  <a:prstClr val="black">
                    <a:tint val="75000"/>
                  </a:prstClr>
                </a:solidFill>
              </a:rPr>
              <a:pPr/>
              <a:t>26/9/2017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BA1E-5835-4286-A426-5A94D1CA967A}" type="slidenum">
              <a:rPr lang="es-A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2335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ED72-171E-4079-B3E5-54B478F59E29}" type="datetimeFigureOut">
              <a:rPr lang="es-AR">
                <a:solidFill>
                  <a:prstClr val="black">
                    <a:tint val="75000"/>
                  </a:prstClr>
                </a:solidFill>
              </a:rPr>
              <a:pPr/>
              <a:t>26/9/2017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BA1E-5835-4286-A426-5A94D1CA967A}" type="slidenum">
              <a:rPr lang="es-A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2077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ED72-171E-4079-B3E5-54B478F59E29}" type="datetimeFigureOut">
              <a:rPr lang="es-AR">
                <a:solidFill>
                  <a:prstClr val="black">
                    <a:tint val="75000"/>
                  </a:prstClr>
                </a:solidFill>
              </a:rPr>
              <a:pPr/>
              <a:t>26/9/2017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7BA1E-5835-4286-A426-5A94D1CA967A}" type="slidenum">
              <a:rPr lang="es-A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868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CC048-645E-4471-977F-8198572F11EA}" type="datetimeFigureOut">
              <a:rPr lang="es-AR"/>
              <a:pPr>
                <a:defRPr/>
              </a:pPr>
              <a:t>26/9/2017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4F161-2014-47DE-B361-5783F8CE4491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58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C1DEE-59C2-4279-996C-9FBFCE57B9EA}" type="datetimeFigureOut">
              <a:rPr lang="es-AR"/>
              <a:pPr>
                <a:defRPr/>
              </a:pPr>
              <a:t>26/9/2017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D710C-B52D-44A5-A8D7-7A0ADF35787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0873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2207C-A049-4C6A-8239-DFB78424B371}" type="datetimeFigureOut">
              <a:rPr lang="es-AR"/>
              <a:pPr>
                <a:defRPr/>
              </a:pPr>
              <a:t>26/9/2017</a:t>
            </a:fld>
            <a:endParaRPr lang="es-AR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D790B-2E7A-4B7D-A6CB-892EEAAF79FE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8437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EC748-FBE8-48C3-8591-D282829B21C7}" type="datetimeFigureOut">
              <a:rPr lang="es-AR"/>
              <a:pPr>
                <a:defRPr/>
              </a:pPr>
              <a:t>26/9/2017</a:t>
            </a:fld>
            <a:endParaRPr lang="es-AR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12385-E62A-47D6-B6EA-906CAC32910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24221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71C5B-C8C2-47C6-8097-B85C4C194A7E}" type="datetimeFigureOut">
              <a:rPr lang="es-AR"/>
              <a:pPr>
                <a:defRPr/>
              </a:pPr>
              <a:t>26/9/2017</a:t>
            </a:fld>
            <a:endParaRPr lang="es-AR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7BBFD-14ED-4471-95F0-44E6D7D0C15D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5564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E5DD4-5F2E-4A29-AE1F-BA3C3F52B7C1}" type="datetimeFigureOut">
              <a:rPr lang="es-AR"/>
              <a:pPr>
                <a:defRPr/>
              </a:pPr>
              <a:t>26/9/2017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6D4CB-3AE6-41AE-874D-E05573A31E40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83115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A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E7432-28F9-4481-BE22-FE1868186D4C}" type="datetimeFigureOut">
              <a:rPr lang="es-AR"/>
              <a:pPr>
                <a:defRPr/>
              </a:pPr>
              <a:t>26/9/2017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5A8BB-C655-4720-AFB2-9CF491EE69AC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243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AR" smtClean="0"/>
              <a:t>Haga clic para modificar el estilo de título del patrón</a:t>
            </a:r>
            <a:endParaRPr lang="es-AR" altLang="es-AR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AR" smtClean="0"/>
              <a:t>Haga clic para modificar el estilo de texto del patrón</a:t>
            </a:r>
          </a:p>
          <a:p>
            <a:pPr lvl="1"/>
            <a:r>
              <a:rPr lang="es-ES" altLang="es-AR" smtClean="0"/>
              <a:t>Segundo nivel</a:t>
            </a:r>
          </a:p>
          <a:p>
            <a:pPr lvl="2"/>
            <a:r>
              <a:rPr lang="es-ES" altLang="es-AR" smtClean="0"/>
              <a:t>Tercer nivel</a:t>
            </a:r>
          </a:p>
          <a:p>
            <a:pPr lvl="3"/>
            <a:r>
              <a:rPr lang="es-ES" altLang="es-AR" smtClean="0"/>
              <a:t>Cuarto nivel</a:t>
            </a:r>
          </a:p>
          <a:p>
            <a:pPr lvl="4"/>
            <a:r>
              <a:rPr lang="es-ES" altLang="es-AR" smtClean="0"/>
              <a:t>Quinto nivel</a:t>
            </a:r>
            <a:endParaRPr lang="es-AR" altLang="es-AR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6E2AD2-50C3-44AA-95EE-F719DD3DF81B}" type="datetimeFigureOut">
              <a:rPr lang="es-AR"/>
              <a:pPr>
                <a:defRPr/>
              </a:pPr>
              <a:t>26/9/2017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13D4C2-F66A-4047-B8F7-85FAA60B4AB1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CDBED72-171E-4079-B3E5-54B478F59E29}" type="datetimeFigureOut">
              <a:rPr lang="es-AR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26/9/2017</a:t>
            </a:fld>
            <a:endParaRPr lang="es-AR" smtClean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AR" smtClean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3A7BA1E-5835-4286-A426-5A94D1CA967A}" type="slidenum">
              <a:rPr lang="es-AR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es-AR" smtClean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852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lientesapc.com/blog/wp-content/uploads/2012/11/Comida-grasosa.jpg"/>
          <p:cNvPicPr>
            <a:picLocks noChangeAspect="1" noChangeArrowheads="1"/>
          </p:cNvPicPr>
          <p:nvPr/>
        </p:nvPicPr>
        <p:blipFill>
          <a:blip r:embed="rId2">
            <a:lum bright="72000" contras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488" y="0"/>
            <a:ext cx="9234488" cy="693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14313" y="0"/>
            <a:ext cx="8929687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LIC. NUTRICIÓN – ANALISTA BIOLÓGICO	          	                      QCA.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052" name="4 Rectángulo"/>
          <p:cNvSpPr>
            <a:spLocks noChangeArrowheads="1"/>
          </p:cNvSpPr>
          <p:nvPr/>
        </p:nvSpPr>
        <p:spPr bwMode="auto">
          <a:xfrm>
            <a:off x="571500" y="357188"/>
            <a:ext cx="80724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400" b="1"/>
              <a:t>PROGRAMA ANALITICO Y/O DE EXAMEN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sz="2400" b="1">
                <a:solidFill>
                  <a:srgbClr val="C00000"/>
                </a:solidFill>
              </a:rPr>
              <a:t> </a:t>
            </a:r>
            <a:r>
              <a:rPr lang="es-AR" altLang="es-AR" sz="2400">
                <a:solidFill>
                  <a:srgbClr val="0070C0"/>
                </a:solidFill>
              </a:rPr>
              <a:t/>
            </a:r>
            <a:br>
              <a:rPr lang="es-AR" altLang="es-AR" sz="2400">
                <a:solidFill>
                  <a:srgbClr val="0070C0"/>
                </a:solidFill>
              </a:rPr>
            </a:br>
            <a:endParaRPr lang="es-AR" altLang="es-AR" sz="240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0" y="785813"/>
            <a:ext cx="8820150" cy="560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800" b="1">
                <a:solidFill>
                  <a:srgbClr val="FF0000"/>
                </a:solidFill>
                <a:latin typeface="Arial" charset="0"/>
              </a:rPr>
              <a:t>Tema 6- Metabolismo de Lípidos</a:t>
            </a:r>
            <a:endParaRPr lang="es-AR" altLang="es-AR" sz="2000" b="1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000" b="1">
                <a:latin typeface="Arial" charset="0"/>
              </a:rPr>
              <a:t>Digestión y absorción de lípidos.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000" b="1">
                <a:solidFill>
                  <a:srgbClr val="0000CC"/>
                </a:solidFill>
                <a:latin typeface="Arial" charset="0"/>
              </a:rPr>
              <a:t>Transporte de lípidos: Lipoproteínas, función e importancia metabólica, lípidos que transportan, metabolismo.</a:t>
            </a:r>
            <a:r>
              <a:rPr lang="es-AR" altLang="es-AR" sz="2000" b="1"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000" b="1">
                <a:solidFill>
                  <a:srgbClr val="0000CC"/>
                </a:solidFill>
                <a:latin typeface="Arial" charset="0"/>
              </a:rPr>
              <a:t>Degradación de triacilglicéridos: lipasas, localización tisular y regulación.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000" b="1">
                <a:latin typeface="Arial" charset="0"/>
              </a:rPr>
              <a:t>Degradación de ácidos grasos: proceso de beta-oxidación, localización celular, rendimiento energético, regulación. Cuerpos cetónicos: síntesis, importancia metabólica. </a:t>
            </a:r>
            <a:r>
              <a:rPr lang="es-AR" altLang="es-AR" sz="2000">
                <a:latin typeface="Arial" charset="0"/>
              </a:rPr>
              <a:t/>
            </a:r>
            <a:br>
              <a:rPr lang="es-AR" altLang="es-AR" sz="2000">
                <a:latin typeface="Arial" charset="0"/>
              </a:rPr>
            </a:br>
            <a:endParaRPr lang="es-AR" altLang="es-AR" sz="200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000" b="1">
                <a:latin typeface="Arial" charset="0"/>
              </a:rPr>
              <a:t>Tema 7- Metabolismo de Lípidos. Biosíntesis de ácidos grasos, precursores, regulación. Metabolismo del Colesterol: precursores de síntesis, regulación, importancia clínica. Degradación de Colesterol: ácidos biliares, función. Ciclo enterohepático. </a:t>
            </a:r>
            <a:r>
              <a:rPr lang="es-AR" altLang="es-AR" sz="2000">
                <a:latin typeface="Arial" charset="0"/>
              </a:rPr>
              <a:t/>
            </a:r>
            <a:br>
              <a:rPr lang="es-AR" altLang="es-AR" sz="2000">
                <a:latin typeface="Arial" charset="0"/>
              </a:rPr>
            </a:br>
            <a:endParaRPr lang="es-AR" altLang="es-AR" sz="2000" b="1">
              <a:solidFill>
                <a:srgbClr val="C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>
              <a:defRPr/>
            </a:pPr>
            <a:r>
              <a:rPr lang="es-A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LIPOPROTEINAS</a:t>
            </a:r>
            <a:endParaRPr lang="es-E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628775"/>
            <a:ext cx="8964613" cy="4752975"/>
          </a:xfrm>
          <a:solidFill>
            <a:srgbClr val="EAEAEA"/>
          </a:solidFill>
          <a:ln>
            <a:solidFill>
              <a:srgbClr val="3333CC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s-AR" altLang="es-AR" sz="2800" b="1" smtClean="0"/>
              <a:t>Son complejos formados por proteínas y lípidos cuya función es la de </a:t>
            </a:r>
            <a:r>
              <a:rPr lang="es-AR" altLang="es-AR" sz="2800" b="1" smtClean="0">
                <a:solidFill>
                  <a:srgbClr val="C00000"/>
                </a:solidFill>
              </a:rPr>
              <a:t>transportar en el plasma: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s-AR" altLang="es-AR" sz="2800" b="1" smtClean="0">
                <a:solidFill>
                  <a:srgbClr val="C00000"/>
                </a:solidFill>
              </a:rPr>
              <a:t>			lípidos y vitaminas liposolubles</a:t>
            </a:r>
          </a:p>
          <a:p>
            <a:pPr>
              <a:lnSpc>
                <a:spcPct val="80000"/>
              </a:lnSpc>
            </a:pPr>
            <a:endParaRPr lang="es-AR" altLang="es-AR" sz="2800" b="1" smtClean="0"/>
          </a:p>
          <a:p>
            <a:pPr>
              <a:lnSpc>
                <a:spcPct val="80000"/>
              </a:lnSpc>
            </a:pPr>
            <a:r>
              <a:rPr lang="es-AR" altLang="es-AR" sz="2800" b="1" smtClean="0"/>
              <a:t>Son partículas globulares similares a micelas que presentan un núcleo no polar</a:t>
            </a:r>
          </a:p>
          <a:p>
            <a:pPr>
              <a:lnSpc>
                <a:spcPct val="80000"/>
              </a:lnSpc>
            </a:pPr>
            <a:endParaRPr lang="es-AR" altLang="es-AR" sz="2800" b="1" smtClean="0"/>
          </a:p>
          <a:p>
            <a:pPr>
              <a:lnSpc>
                <a:spcPct val="80000"/>
              </a:lnSpc>
            </a:pPr>
            <a:r>
              <a:rPr lang="es-AR" altLang="es-AR" sz="2800" b="1" smtClean="0"/>
              <a:t>En el núcleo se encuentran TG y Esteres de Colesterol</a:t>
            </a:r>
          </a:p>
          <a:p>
            <a:pPr>
              <a:lnSpc>
                <a:spcPct val="80000"/>
              </a:lnSpc>
            </a:pPr>
            <a:endParaRPr lang="es-AR" altLang="es-AR" sz="2800" b="1" smtClean="0"/>
          </a:p>
          <a:p>
            <a:pPr>
              <a:lnSpc>
                <a:spcPct val="80000"/>
              </a:lnSpc>
            </a:pPr>
            <a:r>
              <a:rPr lang="es-AR" altLang="es-AR" sz="2800" b="1" smtClean="0"/>
              <a:t>En la capa externa: proteínas, fosfolípidos y colesterol libre.</a:t>
            </a:r>
            <a:endParaRPr lang="es-ES" altLang="es-AR" sz="2800" b="1" smtClean="0"/>
          </a:p>
        </p:txBody>
      </p:sp>
    </p:spTree>
    <p:extLst>
      <p:ext uri="{BB962C8B-B14F-4D97-AF65-F5344CB8AC3E}">
        <p14:creationId xmlns:p14="http://schemas.microsoft.com/office/powerpoint/2010/main" val="90418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217488" y="115888"/>
            <a:ext cx="8675687" cy="758825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55000"/>
              </a:lnSpc>
              <a:spcBef>
                <a:spcPct val="50000"/>
              </a:spcBef>
              <a:buFontTx/>
              <a:buNone/>
            </a:pPr>
            <a:r>
              <a:rPr lang="es-ES_tradnl" altLang="es-AR" b="1">
                <a:latin typeface="Arial" charset="0"/>
              </a:rPr>
              <a:t>Componentes de una LIPOPROTEINA</a:t>
            </a:r>
          </a:p>
        </p:txBody>
      </p:sp>
      <p:grpSp>
        <p:nvGrpSpPr>
          <p:cNvPr id="13315" name="Group 11"/>
          <p:cNvGrpSpPr>
            <a:grpSpLocks/>
          </p:cNvGrpSpPr>
          <p:nvPr/>
        </p:nvGrpSpPr>
        <p:grpSpPr bwMode="auto">
          <a:xfrm>
            <a:off x="1258888" y="1246188"/>
            <a:ext cx="6913562" cy="5567362"/>
            <a:chOff x="793" y="663"/>
            <a:chExt cx="4355" cy="3507"/>
          </a:xfrm>
        </p:grpSpPr>
        <p:pic>
          <p:nvPicPr>
            <p:cNvPr id="13316" name="Picture 4"/>
            <p:cNvPicPr>
              <a:picLocks noChangeAspect="1" noChangeArrowheads="1"/>
            </p:cNvPicPr>
            <p:nvPr/>
          </p:nvPicPr>
          <p:blipFill>
            <a:blip r:embed="rId2">
              <a:lum bright="-24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" y="707"/>
              <a:ext cx="4309" cy="3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7" name="Text Box 7" descr="25%"/>
            <p:cNvSpPr txBox="1">
              <a:spLocks noChangeArrowheads="1"/>
            </p:cNvSpPr>
            <p:nvPr/>
          </p:nvSpPr>
          <p:spPr bwMode="auto">
            <a:xfrm>
              <a:off x="793" y="1056"/>
              <a:ext cx="998" cy="288"/>
            </a:xfrm>
            <a:prstGeom prst="rect">
              <a:avLst/>
            </a:prstGeom>
            <a:pattFill prst="pct25">
              <a:fgClr>
                <a:srgbClr val="FF9933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_tradnl" altLang="es-AR" sz="1800">
                  <a:latin typeface="Arial" charset="0"/>
                </a:rPr>
                <a:t>Proteína</a:t>
              </a:r>
            </a:p>
          </p:txBody>
        </p:sp>
        <p:sp>
          <p:nvSpPr>
            <p:cNvPr id="13318" name="Text Box 8" descr="25%"/>
            <p:cNvSpPr txBox="1">
              <a:spLocks noChangeArrowheads="1"/>
            </p:cNvSpPr>
            <p:nvPr/>
          </p:nvSpPr>
          <p:spPr bwMode="auto">
            <a:xfrm>
              <a:off x="1882" y="663"/>
              <a:ext cx="1134" cy="288"/>
            </a:xfrm>
            <a:prstGeom prst="rect">
              <a:avLst/>
            </a:prstGeom>
            <a:pattFill prst="pct25">
              <a:fgClr>
                <a:srgbClr val="FF9933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>
                  <a:latin typeface="Arial" charset="0"/>
                </a:rPr>
                <a:t>Fosfolípidos</a:t>
              </a:r>
            </a:p>
          </p:txBody>
        </p:sp>
        <p:sp>
          <p:nvSpPr>
            <p:cNvPr id="13319" name="Text Box 9" descr="25%"/>
            <p:cNvSpPr txBox="1">
              <a:spLocks noChangeArrowheads="1"/>
            </p:cNvSpPr>
            <p:nvPr/>
          </p:nvSpPr>
          <p:spPr bwMode="auto">
            <a:xfrm>
              <a:off x="3334" y="709"/>
              <a:ext cx="998" cy="288"/>
            </a:xfrm>
            <a:prstGeom prst="rect">
              <a:avLst/>
            </a:prstGeom>
            <a:pattFill prst="pct25">
              <a:fgClr>
                <a:srgbClr val="FF9933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>
                  <a:latin typeface="Arial" charset="0"/>
                </a:rPr>
                <a:t>Colesterol</a:t>
              </a:r>
            </a:p>
          </p:txBody>
        </p:sp>
        <p:sp>
          <p:nvSpPr>
            <p:cNvPr id="13320" name="Text Box 10"/>
            <p:cNvSpPr txBox="1">
              <a:spLocks noChangeArrowheads="1"/>
            </p:cNvSpPr>
            <p:nvPr/>
          </p:nvSpPr>
          <p:spPr bwMode="auto">
            <a:xfrm>
              <a:off x="2160" y="2398"/>
              <a:ext cx="1860" cy="794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latin typeface="Arial" charset="0"/>
                </a:rPr>
                <a:t>Esteres de Colesterol y Triacilglicéridos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56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_tradnl" altLang="es-AR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 altLang="es-AR" smtClean="0"/>
          </a:p>
        </p:txBody>
      </p:sp>
      <p:pic>
        <p:nvPicPr>
          <p:cNvPr id="14340" name="Picture 4" descr="2figura02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620713"/>
            <a:ext cx="7993062" cy="575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3851275" y="1484313"/>
            <a:ext cx="1584325" cy="865187"/>
          </a:xfrm>
          <a:prstGeom prst="rect">
            <a:avLst/>
          </a:prstGeom>
          <a:solidFill>
            <a:srgbClr val="F1A1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6948488" y="1557338"/>
            <a:ext cx="1511300" cy="576262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66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57188" y="428625"/>
          <a:ext cx="8143876" cy="6143626"/>
        </p:xfrm>
        <a:graphic>
          <a:graphicData uri="http://schemas.openxmlformats.org/drawingml/2006/table">
            <a:tbl>
              <a:tblPr/>
              <a:tblGrid>
                <a:gridCol w="2035969"/>
                <a:gridCol w="2035969"/>
                <a:gridCol w="2035969"/>
                <a:gridCol w="2035969"/>
              </a:tblGrid>
              <a:tr h="71338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Lipoproteína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Densidad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Lípidos principales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err="1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Apoproteínas</a:t>
                      </a:r>
                      <a:r>
                        <a:rPr lang="es-AR" sz="1800" b="1" dirty="0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principales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4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QM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Quilomicrones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&lt; 0,94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TG exógenos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B-48, A-1, IV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2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VLDL     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Lipoproteínas de muy baja densidad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TG endógenos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B-100, E, C-I, CII, CIII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2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IDL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Lipoproteínas de densidad intermedia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TG  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Colesterol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Esterificado (CE)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B-100, 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20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LDL                                     Lipoproteínas de baja densidad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1,063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CE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B-100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20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HDL                                     Lipoproteínas de alta densidad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Fosfolípidos</a:t>
                      </a: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CE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A-I, II; CII, D y E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99" name="4 CuadroTexto"/>
          <p:cNvSpPr txBox="1">
            <a:spLocks noChangeArrowheads="1"/>
          </p:cNvSpPr>
          <p:nvPr/>
        </p:nvSpPr>
        <p:spPr bwMode="auto">
          <a:xfrm>
            <a:off x="0" y="0"/>
            <a:ext cx="9191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sz="2400" b="1">
                <a:solidFill>
                  <a:srgbClr val="C00000"/>
                </a:solidFill>
                <a:latin typeface="Arial" charset="0"/>
              </a:rPr>
              <a:t>Propiedades y composición de las Lipoproteínas plasmáticas</a:t>
            </a:r>
          </a:p>
        </p:txBody>
      </p:sp>
    </p:spTree>
    <p:extLst>
      <p:ext uri="{BB962C8B-B14F-4D97-AF65-F5344CB8AC3E}">
        <p14:creationId xmlns:p14="http://schemas.microsoft.com/office/powerpoint/2010/main" val="289935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57188" y="428625"/>
          <a:ext cx="8643937" cy="6248403"/>
        </p:xfrm>
        <a:graphic>
          <a:graphicData uri="http://schemas.openxmlformats.org/drawingml/2006/table">
            <a:tbl>
              <a:tblPr/>
              <a:tblGrid>
                <a:gridCol w="1708584"/>
                <a:gridCol w="2727386"/>
                <a:gridCol w="4207967"/>
              </a:tblGrid>
              <a:tr h="501023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400" b="1" dirty="0" smtClean="0">
                          <a:solidFill>
                            <a:srgbClr val="FF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Origen y funciones </a:t>
                      </a:r>
                      <a:r>
                        <a:rPr lang="es-AR" sz="2400" b="1" dirty="0">
                          <a:solidFill>
                            <a:srgbClr val="FF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de las lipoproteínas</a:t>
                      </a:r>
                      <a:endParaRPr lang="en-US" sz="2400" dirty="0">
                        <a:solidFill>
                          <a:srgbClr val="FF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76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Tipo</a:t>
                      </a:r>
                      <a:endParaRPr lang="en-US" sz="20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Origen	</a:t>
                      </a:r>
                      <a:endParaRPr lang="en-US" sz="20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Función </a:t>
                      </a:r>
                      <a:r>
                        <a:rPr lang="es-AR" sz="2000" b="1" dirty="0" smtClean="0"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principal</a:t>
                      </a:r>
                      <a:endParaRPr lang="en-US" sz="20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0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  QM</a:t>
                      </a: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  Intestino</a:t>
                      </a: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Transporte de triglicéridos  de la dieta.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2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Residuos de </a:t>
                      </a:r>
                      <a:r>
                        <a:rPr lang="es-AR" sz="2000" b="1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QM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    Plasma</a:t>
                      </a: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Liberación de lípidos de la alimentación en el hígado.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2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VLDL</a:t>
                      </a: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Hígado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Transporte de los triglicéridos desde el hígado a otros tejidos.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2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IDL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    Plasma</a:t>
                      </a: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Primer producto formado por el catabolismo de las VLDL.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1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LDL  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Plasma   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Producto final del catabolismo de las VLDL ricas en colesterol esterificado.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5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HDL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Hígado, intestino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Eliminación del exceso de colesterol de tejidos y </a:t>
                      </a:r>
                      <a:r>
                        <a:rPr lang="es-AR" sz="2000" b="1" dirty="0" smtClean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LP.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000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755650" y="1052513"/>
            <a:ext cx="7920038" cy="5472112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400" b="1" u="sng" dirty="0">
                <a:latin typeface="+mn-lt"/>
              </a:rPr>
              <a:t>SON COMPONENTES PROTEICOS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400" b="1" u="sng" dirty="0">
                <a:latin typeface="+mn-lt"/>
              </a:rPr>
              <a:t>DE LAS LIPOPROTEINAS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s-AR" sz="2400" b="1" u="sng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 b="1" dirty="0">
                <a:latin typeface="+mn-lt"/>
              </a:rPr>
              <a:t>FUNCIONES GENERALES</a:t>
            </a:r>
            <a:endParaRPr lang="es-AR" altLang="es-AR" sz="2400" b="1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AR" altLang="es-AR" sz="2400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400" b="1" dirty="0">
                <a:latin typeface="+mn-lt"/>
              </a:rPr>
              <a:t>1-  </a:t>
            </a:r>
            <a:r>
              <a:rPr lang="es-AR" altLang="es-AR" sz="2400" b="1" u="sng" dirty="0">
                <a:latin typeface="+mn-lt"/>
              </a:rPr>
              <a:t>ACTIVAN ENZIMAS</a:t>
            </a:r>
            <a:r>
              <a:rPr lang="es-AR" altLang="es-AR" sz="2400" b="1" dirty="0">
                <a:latin typeface="+mn-lt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400" b="1" dirty="0">
                <a:latin typeface="+mn-lt"/>
              </a:rPr>
              <a:t>CLAVES DEL METABOLISMO DE LAS LIPOPROTEINAS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AR" altLang="es-AR" sz="2400" b="1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400" b="1" dirty="0">
                <a:latin typeface="+mn-lt"/>
              </a:rPr>
              <a:t>2)- SE </a:t>
            </a:r>
            <a:r>
              <a:rPr lang="es-AR" altLang="es-AR" sz="2400" b="1" u="sng" dirty="0">
                <a:latin typeface="+mn-lt"/>
              </a:rPr>
              <a:t>UNEN A RECEPTORES</a:t>
            </a:r>
            <a:r>
              <a:rPr lang="es-AR" altLang="es-AR" sz="2400" b="1" dirty="0">
                <a:latin typeface="+mn-lt"/>
              </a:rPr>
              <a:t> DE LA SUPERFICIE CELULAR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AR" altLang="es-AR" sz="2400" b="1" dirty="0" smtClean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400" b="1" dirty="0" smtClean="0">
                <a:latin typeface="+mn-lt"/>
              </a:rPr>
              <a:t>3</a:t>
            </a:r>
            <a:r>
              <a:rPr lang="es-AR" altLang="es-AR" sz="2400" b="1" dirty="0">
                <a:latin typeface="+mn-lt"/>
              </a:rPr>
              <a:t>)- APOPROTEINAS </a:t>
            </a:r>
            <a:r>
              <a:rPr lang="es-AR" altLang="es-AR" sz="2400" b="1" u="sng" dirty="0">
                <a:latin typeface="+mn-lt"/>
              </a:rPr>
              <a:t>ESTRUCTURALES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AR" altLang="es-AR" sz="2400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400" b="1" dirty="0">
                <a:solidFill>
                  <a:schemeClr val="accent2"/>
                </a:solidFill>
                <a:latin typeface="+mn-lt"/>
              </a:rPr>
              <a:t>LAS APOPROTEINAS SON INTERCAMBIABLES ENTRE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400" b="1" dirty="0">
                <a:solidFill>
                  <a:schemeClr val="accent2"/>
                </a:solidFill>
                <a:latin typeface="+mn-lt"/>
              </a:rPr>
              <a:t>TODAS LAS LIPOPROTEINAS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400" b="1" dirty="0">
                <a:solidFill>
                  <a:schemeClr val="accent2"/>
                </a:solidFill>
                <a:latin typeface="+mn-lt"/>
              </a:rPr>
              <a:t>EXCEPTO B48 Y B100</a:t>
            </a:r>
            <a:endParaRPr lang="es-ES" altLang="es-AR" sz="2400" b="1" u="sng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772400" cy="609600"/>
          </a:xfrm>
          <a:solidFill>
            <a:srgbClr val="00CCFF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s-E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Apolipoproteínas</a:t>
            </a:r>
            <a:endParaRPr lang="es-E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79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ángulo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_tradnl" altLang="es-AR" smtClean="0"/>
          </a:p>
        </p:txBody>
      </p:sp>
      <p:sp>
        <p:nvSpPr>
          <p:cNvPr id="18435" name="Rectángulo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ES_tradnl" altLang="es-AR" smtClean="0"/>
          </a:p>
        </p:txBody>
      </p:sp>
      <p:grpSp>
        <p:nvGrpSpPr>
          <p:cNvPr id="18436" name="Grupo 8"/>
          <p:cNvGrpSpPr>
            <a:grpSpLocks/>
          </p:cNvGrpSpPr>
          <p:nvPr/>
        </p:nvGrpSpPr>
        <p:grpSpPr bwMode="auto">
          <a:xfrm>
            <a:off x="250825" y="260350"/>
            <a:ext cx="8642350" cy="6264275"/>
            <a:chOff x="385" y="391"/>
            <a:chExt cx="5035" cy="3624"/>
          </a:xfrm>
        </p:grpSpPr>
        <p:grpSp>
          <p:nvGrpSpPr>
            <p:cNvPr id="18446" name="Grupo 6"/>
            <p:cNvGrpSpPr>
              <a:grpSpLocks/>
            </p:cNvGrpSpPr>
            <p:nvPr/>
          </p:nvGrpSpPr>
          <p:grpSpPr bwMode="auto">
            <a:xfrm>
              <a:off x="385" y="391"/>
              <a:ext cx="5035" cy="3624"/>
              <a:chOff x="385" y="391"/>
              <a:chExt cx="5035" cy="3624"/>
            </a:xfrm>
          </p:grpSpPr>
          <p:pic>
            <p:nvPicPr>
              <p:cNvPr id="18448" name="Imagen 4" descr="2figura02[1]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" y="391"/>
                <a:ext cx="5035" cy="3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49" name="Rectángulo 5"/>
              <p:cNvSpPr>
                <a:spLocks noChangeArrowheads="1"/>
              </p:cNvSpPr>
              <p:nvPr/>
            </p:nvSpPr>
            <p:spPr bwMode="auto">
              <a:xfrm>
                <a:off x="2562" y="935"/>
                <a:ext cx="772" cy="499"/>
              </a:xfrm>
              <a:prstGeom prst="rect">
                <a:avLst/>
              </a:prstGeom>
              <a:solidFill>
                <a:srgbClr val="F89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s-ES" altLang="es-AR" sz="1800">
                  <a:latin typeface="Arial" charset="0"/>
                </a:endParaRPr>
              </a:p>
            </p:txBody>
          </p:sp>
        </p:grpSp>
        <p:sp>
          <p:nvSpPr>
            <p:cNvPr id="18447" name="Rectángulo 7"/>
            <p:cNvSpPr>
              <a:spLocks noChangeArrowheads="1"/>
            </p:cNvSpPr>
            <p:nvPr/>
          </p:nvSpPr>
          <p:spPr bwMode="auto">
            <a:xfrm>
              <a:off x="4468" y="935"/>
              <a:ext cx="907" cy="409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>
                <a:latin typeface="Arial" charset="0"/>
              </a:endParaRPr>
            </a:p>
          </p:txBody>
        </p:sp>
      </p:grpSp>
      <p:sp>
        <p:nvSpPr>
          <p:cNvPr id="8197" name="8 CuadroTexto"/>
          <p:cNvSpPr txBox="1">
            <a:spLocks noChangeArrowheads="1"/>
          </p:cNvSpPr>
          <p:nvPr/>
        </p:nvSpPr>
        <p:spPr bwMode="auto">
          <a:xfrm>
            <a:off x="251519" y="6011441"/>
            <a:ext cx="1891605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FF0000"/>
                </a:solidFill>
                <a:latin typeface="Arial" charset="0"/>
              </a:rPr>
              <a:t>      Apo </a:t>
            </a:r>
            <a:r>
              <a:rPr lang="en-US" altLang="es-AR" sz="1800" b="1" dirty="0" smtClean="0">
                <a:solidFill>
                  <a:srgbClr val="FF0000"/>
                </a:solidFill>
                <a:latin typeface="Arial" charset="0"/>
              </a:rPr>
              <a:t>B48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 smtClean="0">
                <a:solidFill>
                  <a:srgbClr val="FF0000"/>
                </a:solidFill>
                <a:latin typeface="Arial" charset="0"/>
              </a:rPr>
              <a:t>Apo CII, Apo E</a:t>
            </a:r>
            <a:endParaRPr lang="en-US" altLang="es-AR" sz="18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98" name="9 CuadroTexto"/>
          <p:cNvSpPr txBox="1">
            <a:spLocks noChangeArrowheads="1"/>
          </p:cNvSpPr>
          <p:nvPr/>
        </p:nvSpPr>
        <p:spPr bwMode="auto">
          <a:xfrm>
            <a:off x="2267744" y="6095037"/>
            <a:ext cx="1804194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FF0000"/>
                </a:solidFill>
                <a:latin typeface="Arial" charset="0"/>
              </a:rPr>
              <a:t>Apo B100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FF0000"/>
                </a:solidFill>
                <a:latin typeface="Arial" charset="0"/>
              </a:rPr>
              <a:t>Apo CII, Apo E</a:t>
            </a:r>
          </a:p>
        </p:txBody>
      </p:sp>
      <p:sp>
        <p:nvSpPr>
          <p:cNvPr id="8199" name="10 CuadroTexto"/>
          <p:cNvSpPr txBox="1">
            <a:spLocks noChangeArrowheads="1"/>
          </p:cNvSpPr>
          <p:nvPr/>
        </p:nvSpPr>
        <p:spPr bwMode="auto">
          <a:xfrm>
            <a:off x="4259188" y="5733256"/>
            <a:ext cx="1104900" cy="646113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FF0000"/>
                </a:solidFill>
                <a:latin typeface="Arial" charset="0"/>
              </a:rPr>
              <a:t>Apo B100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FF0000"/>
                </a:solidFill>
                <a:latin typeface="Arial" charset="0"/>
              </a:rPr>
              <a:t>Apo E</a:t>
            </a:r>
          </a:p>
        </p:txBody>
      </p:sp>
      <p:sp>
        <p:nvSpPr>
          <p:cNvPr id="8200" name="11 CuadroTexto"/>
          <p:cNvSpPr txBox="1">
            <a:spLocks noChangeArrowheads="1"/>
          </p:cNvSpPr>
          <p:nvPr/>
        </p:nvSpPr>
        <p:spPr bwMode="auto">
          <a:xfrm>
            <a:off x="5429250" y="5857875"/>
            <a:ext cx="1500188" cy="369888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FF0000"/>
                </a:solidFill>
                <a:latin typeface="Arial" charset="0"/>
              </a:rPr>
              <a:t>Apo B100</a:t>
            </a:r>
          </a:p>
        </p:txBody>
      </p:sp>
      <p:sp>
        <p:nvSpPr>
          <p:cNvPr id="8201" name="12 CuadroTexto"/>
          <p:cNvSpPr txBox="1">
            <a:spLocks noChangeArrowheads="1"/>
          </p:cNvSpPr>
          <p:nvPr/>
        </p:nvSpPr>
        <p:spPr bwMode="auto">
          <a:xfrm>
            <a:off x="7145462" y="5589240"/>
            <a:ext cx="1530994" cy="92333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Apo </a:t>
            </a:r>
            <a:r>
              <a:rPr lang="en-US" b="1" dirty="0" smtClean="0">
                <a:solidFill>
                  <a:srgbClr val="FF0000"/>
                </a:solidFill>
              </a:rPr>
              <a:t>A 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Apo </a:t>
            </a:r>
            <a:r>
              <a:rPr lang="en-US" b="1" dirty="0">
                <a:solidFill>
                  <a:srgbClr val="FF0000"/>
                </a:solidFill>
              </a:rPr>
              <a:t>E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Apo CII</a:t>
            </a:r>
          </a:p>
        </p:txBody>
      </p:sp>
      <p:sp>
        <p:nvSpPr>
          <p:cNvPr id="18442" name="9 CuadroTexto"/>
          <p:cNvSpPr txBox="1">
            <a:spLocks noChangeArrowheads="1"/>
          </p:cNvSpPr>
          <p:nvPr/>
        </p:nvSpPr>
        <p:spPr bwMode="auto">
          <a:xfrm>
            <a:off x="214313" y="5143500"/>
            <a:ext cx="1928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002060"/>
                </a:solidFill>
                <a:latin typeface="Arial" charset="0"/>
              </a:rPr>
              <a:t>&gt;&gt; TG </a:t>
            </a:r>
            <a:r>
              <a:rPr lang="en-US" altLang="es-AR" sz="1800" b="1" dirty="0" err="1">
                <a:solidFill>
                  <a:srgbClr val="002060"/>
                </a:solidFill>
                <a:latin typeface="Arial" charset="0"/>
              </a:rPr>
              <a:t>exógenos</a:t>
            </a:r>
            <a:r>
              <a:rPr lang="en-US" altLang="es-AR" sz="1800" b="1" dirty="0">
                <a:solidFill>
                  <a:srgbClr val="002060"/>
                </a:solidFill>
                <a:latin typeface="Arial" charset="0"/>
              </a:rPr>
              <a:t> (</a:t>
            </a:r>
            <a:r>
              <a:rPr lang="en-US" altLang="es-AR" sz="1800" b="1" dirty="0" err="1">
                <a:solidFill>
                  <a:srgbClr val="002060"/>
                </a:solidFill>
                <a:latin typeface="Arial" charset="0"/>
              </a:rPr>
              <a:t>intestinales</a:t>
            </a:r>
            <a:r>
              <a:rPr lang="en-US" altLang="es-AR" sz="1800" b="1" dirty="0">
                <a:solidFill>
                  <a:srgbClr val="002060"/>
                </a:solidFill>
                <a:latin typeface="Arial" charset="0"/>
              </a:rPr>
              <a:t>)</a:t>
            </a:r>
          </a:p>
        </p:txBody>
      </p:sp>
      <p:sp>
        <p:nvSpPr>
          <p:cNvPr id="18443" name="9 CuadroTexto"/>
          <p:cNvSpPr txBox="1">
            <a:spLocks noChangeArrowheads="1"/>
          </p:cNvSpPr>
          <p:nvPr/>
        </p:nvSpPr>
        <p:spPr bwMode="auto">
          <a:xfrm>
            <a:off x="2143125" y="5143500"/>
            <a:ext cx="1928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AR" sz="1800" b="1">
                <a:solidFill>
                  <a:srgbClr val="002060"/>
                </a:solidFill>
                <a:latin typeface="Arial" charset="0"/>
              </a:rPr>
              <a:t>&gt;&gt; TG endógenos (hepáticos)</a:t>
            </a:r>
          </a:p>
        </p:txBody>
      </p:sp>
      <p:sp>
        <p:nvSpPr>
          <p:cNvPr id="18444" name="9 CuadroTexto"/>
          <p:cNvSpPr txBox="1">
            <a:spLocks noChangeArrowheads="1"/>
          </p:cNvSpPr>
          <p:nvPr/>
        </p:nvSpPr>
        <p:spPr bwMode="auto">
          <a:xfrm>
            <a:off x="3851920" y="5202238"/>
            <a:ext cx="19288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002060"/>
                </a:solidFill>
                <a:latin typeface="Arial" charset="0"/>
              </a:rPr>
              <a:t>&lt;TG  &gt;&gt; CE </a:t>
            </a:r>
          </a:p>
        </p:txBody>
      </p:sp>
      <p:sp>
        <p:nvSpPr>
          <p:cNvPr id="18445" name="9 CuadroTexto"/>
          <p:cNvSpPr txBox="1">
            <a:spLocks noChangeArrowheads="1"/>
          </p:cNvSpPr>
          <p:nvPr/>
        </p:nvSpPr>
        <p:spPr bwMode="auto">
          <a:xfrm>
            <a:off x="6929438" y="5214938"/>
            <a:ext cx="1857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002060"/>
                </a:solidFill>
                <a:latin typeface="Arial" charset="0"/>
              </a:rPr>
              <a:t>&gt;&gt;  CL y FFL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924748" y="5214938"/>
            <a:ext cx="951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solidFill>
                  <a:srgbClr val="002060"/>
                </a:solidFill>
              </a:rPr>
              <a:t>CE</a:t>
            </a:r>
            <a:endParaRPr lang="es-AR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18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9" grpId="0" animBg="1"/>
      <p:bldP spid="8200" grpId="0" animBg="1"/>
      <p:bldP spid="820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1790254"/>
              </p:ext>
            </p:extLst>
          </p:nvPr>
        </p:nvGraphicFramePr>
        <p:xfrm>
          <a:off x="179512" y="764704"/>
          <a:ext cx="8784976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2076"/>
                <a:gridCol w="6032900"/>
              </a:tblGrid>
              <a:tr h="370840">
                <a:tc>
                  <a:txBody>
                    <a:bodyPr/>
                    <a:lstStyle/>
                    <a:p>
                      <a:r>
                        <a:rPr lang="es-AR" sz="2400" dirty="0" smtClean="0"/>
                        <a:t>APOLIPOPROTEÍNA</a:t>
                      </a:r>
                      <a:endParaRPr lang="es-A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2400" dirty="0" smtClean="0"/>
                        <a:t>FUNCIÓN</a:t>
                      </a:r>
                      <a:endParaRPr lang="es-A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AR" sz="2400" b="1" dirty="0" smtClean="0"/>
                        <a:t>A</a:t>
                      </a:r>
                      <a:r>
                        <a:rPr lang="es-AR" sz="2400" b="1" baseline="0" dirty="0" smtClean="0"/>
                        <a:t>-I</a:t>
                      </a:r>
                      <a:endParaRPr lang="es-A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2400" dirty="0" smtClean="0"/>
                        <a:t>Activa</a:t>
                      </a:r>
                      <a:r>
                        <a:rPr lang="es-AR" sz="2400" baseline="0" dirty="0" smtClean="0"/>
                        <a:t> la Lecitina  Colesterol  </a:t>
                      </a:r>
                      <a:r>
                        <a:rPr lang="es-AR" sz="2400" baseline="0" dirty="0" err="1" smtClean="0"/>
                        <a:t>Acil</a:t>
                      </a:r>
                      <a:r>
                        <a:rPr lang="es-AR" sz="2400" baseline="0" dirty="0" smtClean="0"/>
                        <a:t>  </a:t>
                      </a:r>
                      <a:r>
                        <a:rPr lang="es-AR" sz="2400" baseline="0" dirty="0" err="1" smtClean="0"/>
                        <a:t>Transferasa</a:t>
                      </a:r>
                      <a:r>
                        <a:rPr lang="es-AR" sz="2400" baseline="0" dirty="0" smtClean="0"/>
                        <a:t> (LCAT)</a:t>
                      </a:r>
                    </a:p>
                    <a:p>
                      <a:r>
                        <a:rPr lang="es-AR" sz="2400" baseline="0" dirty="0" smtClean="0"/>
                        <a:t>Rol estructural  en las  HDL</a:t>
                      </a:r>
                      <a:endParaRPr lang="es-A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AR" sz="2400" b="1" dirty="0" smtClean="0"/>
                        <a:t>B-48</a:t>
                      </a:r>
                      <a:endParaRPr lang="es-A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2400" dirty="0" smtClean="0"/>
                        <a:t>Papel estructural </a:t>
                      </a:r>
                      <a:r>
                        <a:rPr lang="es-AR" sz="2400" baseline="0" dirty="0" smtClean="0"/>
                        <a:t> en Quilomicrones, necesario para su ensamblaje y secreción.</a:t>
                      </a:r>
                      <a:endParaRPr lang="es-A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AR" sz="2400" b="1" dirty="0" smtClean="0"/>
                        <a:t>B-100</a:t>
                      </a:r>
                      <a:endParaRPr lang="es-A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2400" dirty="0" smtClean="0"/>
                        <a:t>Papel</a:t>
                      </a:r>
                      <a:r>
                        <a:rPr lang="es-AR" sz="2400" baseline="0" dirty="0" smtClean="0"/>
                        <a:t> estructural  de VLDL, IDL y LDL, necesario para el ensamblaje y secreción de VLDL.  Ligando para  el receptor de LDL.</a:t>
                      </a:r>
                      <a:endParaRPr lang="es-A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AR" sz="2400" b="1" dirty="0" smtClean="0"/>
                        <a:t>C-II</a:t>
                      </a:r>
                      <a:endParaRPr lang="es-A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2400" dirty="0" smtClean="0"/>
                        <a:t>Activador de la Lipoproteína lipasa (LPL)</a:t>
                      </a:r>
                      <a:endParaRPr lang="es-A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AR" sz="2400" b="1" dirty="0" smtClean="0"/>
                        <a:t>E</a:t>
                      </a:r>
                      <a:endParaRPr lang="es-A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2400" dirty="0" smtClean="0"/>
                        <a:t>Ligando para el remanente de Quilomicrón y para las IDL.</a:t>
                      </a:r>
                      <a:endParaRPr lang="es-AR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734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214313"/>
            <a:ext cx="817245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2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METABOLISMO DE LAS LIPOPROTEÍNAS </a:t>
            </a:r>
            <a:br>
              <a:rPr lang="es-ES" sz="2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ES" sz="2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Enzimas que intervienen</a:t>
            </a:r>
          </a:p>
        </p:txBody>
      </p:sp>
      <p:sp>
        <p:nvSpPr>
          <p:cNvPr id="144390" name="Rectángulo 6" descr="20%"/>
          <p:cNvSpPr>
            <a:spLocks noChangeArrowheads="1"/>
          </p:cNvSpPr>
          <p:nvPr/>
        </p:nvSpPr>
        <p:spPr bwMode="auto">
          <a:xfrm>
            <a:off x="250825" y="2060575"/>
            <a:ext cx="5256213" cy="1143000"/>
          </a:xfrm>
          <a:prstGeom prst="rect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800" b="1">
                <a:solidFill>
                  <a:srgbClr val="C00000"/>
                </a:solidFill>
              </a:rPr>
              <a:t>LIPOPROTEIN LIPASA (LPL)</a:t>
            </a:r>
          </a:p>
        </p:txBody>
      </p:sp>
      <p:sp>
        <p:nvSpPr>
          <p:cNvPr id="144391" name="Elipse 7"/>
          <p:cNvSpPr>
            <a:spLocks noChangeArrowheads="1"/>
          </p:cNvSpPr>
          <p:nvPr/>
        </p:nvSpPr>
        <p:spPr bwMode="auto">
          <a:xfrm>
            <a:off x="7235825" y="1916113"/>
            <a:ext cx="1584325" cy="14414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/>
              <a:t>Pared de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/>
              <a:t>Cél.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/>
              <a:t>endoteliales</a:t>
            </a:r>
          </a:p>
        </p:txBody>
      </p:sp>
      <p:sp>
        <p:nvSpPr>
          <p:cNvPr id="144392" name="Rectángulo 8" descr="20%"/>
          <p:cNvSpPr>
            <a:spLocks noChangeArrowheads="1"/>
          </p:cNvSpPr>
          <p:nvPr/>
        </p:nvSpPr>
        <p:spPr bwMode="auto">
          <a:xfrm>
            <a:off x="539750" y="5229225"/>
            <a:ext cx="4859338" cy="1143000"/>
          </a:xfrm>
          <a:prstGeom prst="rect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800" b="1">
                <a:solidFill>
                  <a:srgbClr val="C00000"/>
                </a:solidFill>
              </a:rPr>
              <a:t>Lecitin Colesterol Acil Transferasa (LCAT)</a:t>
            </a:r>
            <a:endParaRPr lang="es-ES" altLang="es-AR" sz="2800" b="1">
              <a:solidFill>
                <a:srgbClr val="C00000"/>
              </a:solidFill>
            </a:endParaRPr>
          </a:p>
        </p:txBody>
      </p:sp>
      <p:sp>
        <p:nvSpPr>
          <p:cNvPr id="144393" name="Elipse 9"/>
          <p:cNvSpPr>
            <a:spLocks noChangeArrowheads="1"/>
          </p:cNvSpPr>
          <p:nvPr/>
        </p:nvSpPr>
        <p:spPr bwMode="auto">
          <a:xfrm>
            <a:off x="6929438" y="5072063"/>
            <a:ext cx="1728787" cy="1295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/>
              <a:t>HDL</a:t>
            </a:r>
          </a:p>
        </p:txBody>
      </p:sp>
      <p:sp>
        <p:nvSpPr>
          <p:cNvPr id="144394" name="Rectángulo 10" descr="20%"/>
          <p:cNvSpPr>
            <a:spLocks noChangeArrowheads="1"/>
          </p:cNvSpPr>
          <p:nvPr/>
        </p:nvSpPr>
        <p:spPr bwMode="auto">
          <a:xfrm>
            <a:off x="323850" y="3644900"/>
            <a:ext cx="5256213" cy="1143000"/>
          </a:xfrm>
          <a:prstGeom prst="rect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800" b="1">
                <a:solidFill>
                  <a:srgbClr val="C00000"/>
                </a:solidFill>
              </a:rPr>
              <a:t>LIPASA HEPATICA (LH)</a:t>
            </a:r>
          </a:p>
        </p:txBody>
      </p:sp>
      <p:sp>
        <p:nvSpPr>
          <p:cNvPr id="144395" name="Elipse 11" descr="20%"/>
          <p:cNvSpPr>
            <a:spLocks noChangeArrowheads="1"/>
          </p:cNvSpPr>
          <p:nvPr/>
        </p:nvSpPr>
        <p:spPr bwMode="auto">
          <a:xfrm>
            <a:off x="5867400" y="2276475"/>
            <a:ext cx="792163" cy="792163"/>
          </a:xfrm>
          <a:prstGeom prst="ellipse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800" b="1">
                <a:solidFill>
                  <a:srgbClr val="FF0000"/>
                </a:solidFill>
              </a:rPr>
              <a:t>+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/>
              <a:t>CII</a:t>
            </a:r>
          </a:p>
        </p:txBody>
      </p:sp>
      <p:sp>
        <p:nvSpPr>
          <p:cNvPr id="144396" name="Elipse 12" descr="20%"/>
          <p:cNvSpPr>
            <a:spLocks noChangeArrowheads="1"/>
          </p:cNvSpPr>
          <p:nvPr/>
        </p:nvSpPr>
        <p:spPr bwMode="auto">
          <a:xfrm>
            <a:off x="5580063" y="5445125"/>
            <a:ext cx="792162" cy="792163"/>
          </a:xfrm>
          <a:prstGeom prst="ellipse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800" b="1">
                <a:solidFill>
                  <a:srgbClr val="FF0000"/>
                </a:solidFill>
              </a:rPr>
              <a:t>+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/>
              <a:t>AI</a:t>
            </a:r>
          </a:p>
        </p:txBody>
      </p:sp>
      <p:sp>
        <p:nvSpPr>
          <p:cNvPr id="144397" name="Cuadro de texto 13"/>
          <p:cNvSpPr txBox="1">
            <a:spLocks noChangeArrowheads="1"/>
          </p:cNvSpPr>
          <p:nvPr/>
        </p:nvSpPr>
        <p:spPr bwMode="auto">
          <a:xfrm>
            <a:off x="6877050" y="3716338"/>
            <a:ext cx="1798638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AR" sz="1800" b="1">
                <a:latin typeface="Arial" charset="0"/>
              </a:rPr>
              <a:t>Sinusoides hepáticos</a:t>
            </a:r>
            <a:endParaRPr lang="es-ES" altLang="es-AR" sz="1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4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4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44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44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44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4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4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8" grpId="0" animBg="1"/>
      <p:bldP spid="144390" grpId="0" animBg="1"/>
      <p:bldP spid="144391" grpId="0" animBg="1"/>
      <p:bldP spid="144392" grpId="0" animBg="1"/>
      <p:bldP spid="144393" grpId="0" animBg="1"/>
      <p:bldP spid="144394" grpId="0" animBg="1"/>
      <p:bldP spid="144395" grpId="0" animBg="1"/>
      <p:bldP spid="144396" grpId="0" animBg="1"/>
      <p:bldP spid="14439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</p:spPr>
        <p:txBody>
          <a:bodyPr/>
          <a:lstStyle/>
          <a:p>
            <a:r>
              <a:rPr lang="es-AR" altLang="es-AR" sz="3200" b="1" smtClean="0">
                <a:latin typeface="Arial" charset="0"/>
                <a:cs typeface="Arial" charset="0"/>
              </a:rPr>
              <a:t>Acción de la </a:t>
            </a:r>
            <a:r>
              <a:rPr lang="es-AR" altLang="es-AR" sz="3200" b="1" i="1" smtClean="0">
                <a:solidFill>
                  <a:srgbClr val="C00000"/>
                </a:solidFill>
                <a:latin typeface="Arial" charset="0"/>
                <a:cs typeface="Arial" charset="0"/>
              </a:rPr>
              <a:t>Lipoprotein lipasa (LPL)</a:t>
            </a:r>
            <a:endParaRPr lang="es-ES" altLang="es-AR" sz="3200" b="1" i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428750"/>
            <a:ext cx="8229600" cy="4525963"/>
          </a:xfrm>
        </p:spPr>
        <p:txBody>
          <a:bodyPr/>
          <a:lstStyle/>
          <a:p>
            <a:r>
              <a:rPr lang="es-AR" altLang="es-AR" smtClean="0"/>
              <a:t>Hidroliza los triglicéridos presentes en: </a:t>
            </a:r>
            <a:r>
              <a:rPr lang="es-AR" altLang="es-AR" smtClean="0">
                <a:solidFill>
                  <a:srgbClr val="C00000"/>
                </a:solidFill>
              </a:rPr>
              <a:t>Quilomicrones y VLDL</a:t>
            </a:r>
          </a:p>
          <a:p>
            <a:endParaRPr lang="es-AR" altLang="es-AR" smtClean="0"/>
          </a:p>
          <a:p>
            <a:r>
              <a:rPr lang="es-AR" altLang="es-AR" smtClean="0"/>
              <a:t>Los productos de la hidrólisis son:</a:t>
            </a:r>
          </a:p>
          <a:p>
            <a:pPr>
              <a:buFontTx/>
              <a:buNone/>
            </a:pPr>
            <a:r>
              <a:rPr lang="es-AR" altLang="es-AR" smtClean="0"/>
              <a:t>    Acidos grasos y glicerol</a:t>
            </a:r>
            <a:endParaRPr lang="es-ES" altLang="es-AR" smtClean="0"/>
          </a:p>
        </p:txBody>
      </p:sp>
      <p:sp>
        <p:nvSpPr>
          <p:cNvPr id="21508" name="AutoShape 4"/>
          <p:cNvSpPr>
            <a:spLocks noChangeArrowheads="1"/>
          </p:cNvSpPr>
          <p:nvPr/>
        </p:nvSpPr>
        <p:spPr bwMode="auto">
          <a:xfrm>
            <a:off x="1857375" y="4357688"/>
            <a:ext cx="360363" cy="576262"/>
          </a:xfrm>
          <a:prstGeom prst="downArrow">
            <a:avLst>
              <a:gd name="adj1" fmla="val 50000"/>
              <a:gd name="adj2" fmla="val 399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4214813" y="4286250"/>
            <a:ext cx="360362" cy="576263"/>
          </a:xfrm>
          <a:prstGeom prst="downArrow">
            <a:avLst>
              <a:gd name="adj1" fmla="val 50000"/>
              <a:gd name="adj2" fmla="val 399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sp>
        <p:nvSpPr>
          <p:cNvPr id="126982" name="Oval 6"/>
          <p:cNvSpPr>
            <a:spLocks noChangeArrowheads="1"/>
          </p:cNvSpPr>
          <p:nvPr/>
        </p:nvSpPr>
        <p:spPr bwMode="auto">
          <a:xfrm>
            <a:off x="1000125" y="5000625"/>
            <a:ext cx="2089150" cy="79216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AR" sz="2000" b="1" dirty="0"/>
              <a:t>diferentes</a:t>
            </a:r>
          </a:p>
          <a:p>
            <a:pPr algn="ctr">
              <a:defRPr/>
            </a:pPr>
            <a:r>
              <a:rPr lang="es-AR" sz="2000" b="1" dirty="0"/>
              <a:t> tejidos</a:t>
            </a:r>
            <a:endParaRPr lang="es-ES" sz="2000" b="1" dirty="0"/>
          </a:p>
        </p:txBody>
      </p:sp>
      <p:sp>
        <p:nvSpPr>
          <p:cNvPr id="126983" name="Oval 7"/>
          <p:cNvSpPr>
            <a:spLocks noChangeArrowheads="1"/>
          </p:cNvSpPr>
          <p:nvPr/>
        </p:nvSpPr>
        <p:spPr bwMode="auto">
          <a:xfrm>
            <a:off x="3500438" y="5000625"/>
            <a:ext cx="2089150" cy="79216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AR" sz="2000" b="1" dirty="0"/>
              <a:t>Hígado</a:t>
            </a:r>
            <a:endParaRPr lang="es-E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6"/>
          <p:cNvGrpSpPr>
            <a:grpSpLocks/>
          </p:cNvGrpSpPr>
          <p:nvPr/>
        </p:nvGrpSpPr>
        <p:grpSpPr bwMode="auto">
          <a:xfrm>
            <a:off x="428625" y="214313"/>
            <a:ext cx="8069263" cy="6618287"/>
            <a:chOff x="385" y="323"/>
            <a:chExt cx="4968" cy="3981"/>
          </a:xfrm>
        </p:grpSpPr>
        <p:pic>
          <p:nvPicPr>
            <p:cNvPr id="3079" name="Picture 4"/>
            <p:cNvPicPr>
              <a:picLocks noChangeAspect="1" noChangeArrowheads="1"/>
            </p:cNvPicPr>
            <p:nvPr/>
          </p:nvPicPr>
          <p:blipFill>
            <a:blip r:embed="rId2">
              <a:lum bright="-26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23"/>
              <a:ext cx="4958" cy="3822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99" y="323"/>
              <a:ext cx="46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kern="0" smtClean="0">
                  <a:solidFill>
                    <a:srgbClr val="0033CC"/>
                  </a:solidFill>
                </a:rPr>
                <a:t>DIGESTIÓN Y ABSORCIÓN DE LIPIDOS DE LA DIETA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95" y="2387"/>
              <a:ext cx="1286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1) Las sales biliares emulsionan las Grasas formando micelas.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356" y="3725"/>
              <a:ext cx="163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4) Los TAG son incorporados con colesterol y Apolipoproteínas en los QUILOMICRONES.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218" y="2886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5) Los QUILOMICRONES viajan por el Sistema Linfático y el Torrente sanguíneo hacia los Tejidos.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241" y="2115"/>
              <a:ext cx="10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6) La Lipoproteínlipasa activada por </a:t>
              </a:r>
              <a:r>
                <a:rPr lang="es-ES" sz="1200" b="1" kern="0" dirty="0" err="1" smtClean="0">
                  <a:solidFill>
                    <a:srgbClr val="000000"/>
                  </a:solidFill>
                </a:rPr>
                <a:t>apo</a:t>
              </a:r>
              <a:r>
                <a:rPr lang="es-ES" sz="1200" b="1" kern="0" dirty="0" smtClean="0">
                  <a:solidFill>
                    <a:srgbClr val="000000"/>
                  </a:solidFill>
                </a:rPr>
                <a:t>-C en los capilares convierten los TAG en AG y Glicerol.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4400" y="1570"/>
              <a:ext cx="95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7) Los AG entran a la célula.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87" y="640"/>
              <a:ext cx="1447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8) Los AG son Oxidados como combustible o re-esterificados para almacenamiento.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21" y="2976"/>
              <a:ext cx="120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2)  Lipasas intestinales degradan los Triglicéridos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21" y="3498"/>
              <a:ext cx="1497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3) Los Ácidos Grasos y otros productos de la digestión son tomados por la mucosa intestinal y convertidos en TAG.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1200" b="1" kern="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6" name="15 Elipse"/>
          <p:cNvSpPr/>
          <p:nvPr/>
        </p:nvSpPr>
        <p:spPr>
          <a:xfrm>
            <a:off x="71438" y="71438"/>
            <a:ext cx="4143375" cy="55006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1885950" y="642938"/>
            <a:ext cx="1685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Grasas ingeridas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con la dieta</a:t>
            </a:r>
            <a:endParaRPr lang="es-AR" altLang="es-AR" sz="1400" b="1">
              <a:latin typeface="Arial" charset="0"/>
            </a:endParaRPr>
          </a:p>
        </p:txBody>
      </p:sp>
      <p:sp>
        <p:nvSpPr>
          <p:cNvPr id="18" name="17 CuadroTexto"/>
          <p:cNvSpPr txBox="1">
            <a:spLocks noChangeArrowheads="1"/>
          </p:cNvSpPr>
          <p:nvPr/>
        </p:nvSpPr>
        <p:spPr bwMode="auto">
          <a:xfrm>
            <a:off x="571500" y="1214438"/>
            <a:ext cx="1624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  <a:latin typeface="Comic Sans MS" pitchFamily="66" charset="0"/>
              </a:rPr>
              <a:t>Repasemos….</a:t>
            </a:r>
            <a:endParaRPr lang="es-AR" altLang="es-AR" sz="1800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0" name="39 Elipse"/>
          <p:cNvSpPr/>
          <p:nvPr/>
        </p:nvSpPr>
        <p:spPr>
          <a:xfrm rot="5618426">
            <a:off x="2070101" y="3492500"/>
            <a:ext cx="1928812" cy="48021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/>
      <p:bldP spid="18" grpId="0"/>
      <p:bldP spid="4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7772400" cy="8636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</p:spPr>
        <p:txBody>
          <a:bodyPr/>
          <a:lstStyle/>
          <a:p>
            <a:r>
              <a:rPr lang="es-AR" altLang="es-AR" sz="3200" b="1" smtClean="0">
                <a:latin typeface="Arial" charset="0"/>
                <a:cs typeface="Arial" charset="0"/>
              </a:rPr>
              <a:t>Acción de la </a:t>
            </a:r>
            <a:r>
              <a:rPr lang="es-AR" altLang="es-AR" sz="3200" b="1" i="1" smtClean="0">
                <a:solidFill>
                  <a:srgbClr val="C00000"/>
                </a:solidFill>
                <a:latin typeface="Arial" charset="0"/>
                <a:cs typeface="Arial" charset="0"/>
              </a:rPr>
              <a:t>Lipasa hepática (LH)</a:t>
            </a:r>
            <a:endParaRPr lang="es-ES" altLang="es-AR" sz="3200" b="1" i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557338"/>
            <a:ext cx="7772400" cy="5184775"/>
          </a:xfrm>
        </p:spPr>
        <p:txBody>
          <a:bodyPr/>
          <a:lstStyle/>
          <a:p>
            <a:r>
              <a:rPr lang="es-AR" altLang="es-AR" smtClean="0"/>
              <a:t>Se encuentra en los hepatocitos</a:t>
            </a:r>
          </a:p>
          <a:p>
            <a:r>
              <a:rPr lang="es-AR" altLang="es-AR" smtClean="0"/>
              <a:t>Hidroliza los triglicéridos presentes en: </a:t>
            </a:r>
          </a:p>
          <a:p>
            <a:pPr>
              <a:buFontTx/>
              <a:buNone/>
            </a:pPr>
            <a:r>
              <a:rPr lang="es-AR" altLang="es-AR" smtClean="0"/>
              <a:t>        </a:t>
            </a:r>
            <a:r>
              <a:rPr lang="es-AR" altLang="es-AR" smtClean="0">
                <a:solidFill>
                  <a:srgbClr val="FF0000"/>
                </a:solidFill>
              </a:rPr>
              <a:t>IDL y HDL</a:t>
            </a:r>
            <a:r>
              <a:rPr lang="es-AR" altLang="es-AR" baseline="-25000" smtClean="0">
                <a:solidFill>
                  <a:srgbClr val="FF0000"/>
                </a:solidFill>
              </a:rPr>
              <a:t>2</a:t>
            </a:r>
            <a:endParaRPr lang="es-AR" altLang="es-AR" smtClean="0">
              <a:solidFill>
                <a:srgbClr val="FF0000"/>
              </a:solidFill>
            </a:endParaRPr>
          </a:p>
          <a:p>
            <a:r>
              <a:rPr lang="es-AR" altLang="es-AR" smtClean="0"/>
              <a:t>Los productos de la hidrólisis son:</a:t>
            </a:r>
          </a:p>
          <a:p>
            <a:pPr>
              <a:buFontTx/>
              <a:buNone/>
            </a:pPr>
            <a:r>
              <a:rPr lang="es-AR" altLang="es-AR" smtClean="0"/>
              <a:t>    Acidos grasos y glicerol</a:t>
            </a:r>
            <a:endParaRPr lang="es-ES" altLang="es-AR" smtClean="0"/>
          </a:p>
        </p:txBody>
      </p:sp>
      <p:sp>
        <p:nvSpPr>
          <p:cNvPr id="128007" name="Oval 7"/>
          <p:cNvSpPr>
            <a:spLocks noChangeArrowheads="1"/>
          </p:cNvSpPr>
          <p:nvPr/>
        </p:nvSpPr>
        <p:spPr bwMode="auto">
          <a:xfrm>
            <a:off x="3143250" y="4929188"/>
            <a:ext cx="2089150" cy="7921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AR" sz="2000" b="1"/>
              <a:t>Hígado</a:t>
            </a:r>
            <a:endParaRPr lang="es-ES" sz="2000" b="1"/>
          </a:p>
        </p:txBody>
      </p:sp>
      <p:sp>
        <p:nvSpPr>
          <p:cNvPr id="22533" name="AutoShape 8"/>
          <p:cNvSpPr>
            <a:spLocks/>
          </p:cNvSpPr>
          <p:nvPr/>
        </p:nvSpPr>
        <p:spPr bwMode="auto">
          <a:xfrm rot="5400000">
            <a:off x="4146550" y="4211638"/>
            <a:ext cx="287338" cy="1008062"/>
          </a:xfrm>
          <a:prstGeom prst="rightBrace">
            <a:avLst>
              <a:gd name="adj1" fmla="val 2923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36 Imagen" descr="triglicerido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58"/>
          <a:stretch>
            <a:fillRect/>
          </a:stretch>
        </p:blipFill>
        <p:spPr bwMode="auto">
          <a:xfrm>
            <a:off x="1000125" y="1714500"/>
            <a:ext cx="714375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ángulo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AR" sz="3200" b="1" smtClean="0">
                <a:solidFill>
                  <a:srgbClr val="FF0000"/>
                </a:solidFill>
                <a:latin typeface="Arial Rounded MT Bold" pitchFamily="34" charset="0"/>
              </a:rPr>
              <a:t>ACCION DE LA LIPOPROTEIN LIPASA (LPL) Y LIPASA HEPATICA (LH)</a:t>
            </a:r>
          </a:p>
        </p:txBody>
      </p:sp>
      <p:sp>
        <p:nvSpPr>
          <p:cNvPr id="23556" name="Cuadro de texto 5"/>
          <p:cNvSpPr txBox="1">
            <a:spLocks noChangeArrowheads="1"/>
          </p:cNvSpPr>
          <p:nvPr/>
        </p:nvSpPr>
        <p:spPr bwMode="auto">
          <a:xfrm>
            <a:off x="1258888" y="2924175"/>
            <a:ext cx="3600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>
              <a:latin typeface="Times New Roman" pitchFamily="18" charset="0"/>
            </a:endParaRPr>
          </a:p>
        </p:txBody>
      </p:sp>
      <p:sp>
        <p:nvSpPr>
          <p:cNvPr id="23557" name="Línea 73"/>
          <p:cNvSpPr>
            <a:spLocks noChangeShapeType="1"/>
          </p:cNvSpPr>
          <p:nvPr/>
        </p:nvSpPr>
        <p:spPr bwMode="auto">
          <a:xfrm>
            <a:off x="5581650" y="5214938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3558" name="Cuadro de texto 74"/>
          <p:cNvSpPr txBox="1">
            <a:spLocks noChangeArrowheads="1"/>
          </p:cNvSpPr>
          <p:nvPr/>
        </p:nvSpPr>
        <p:spPr bwMode="auto">
          <a:xfrm>
            <a:off x="5000625" y="5803900"/>
            <a:ext cx="12239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  <a:latin typeface="Times New Roman" pitchFamily="18" charset="0"/>
              </a:rPr>
              <a:t>HIGADO</a:t>
            </a:r>
          </a:p>
        </p:txBody>
      </p:sp>
      <p:sp>
        <p:nvSpPr>
          <p:cNvPr id="23559" name="Cuadro de texto 75"/>
          <p:cNvSpPr txBox="1">
            <a:spLocks noChangeArrowheads="1"/>
          </p:cNvSpPr>
          <p:nvPr/>
        </p:nvSpPr>
        <p:spPr bwMode="auto">
          <a:xfrm>
            <a:off x="6584950" y="5870575"/>
            <a:ext cx="165576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solidFill>
                  <a:srgbClr val="00B050"/>
                </a:solidFill>
                <a:latin typeface="Times New Roman" pitchFamily="18" charset="0"/>
              </a:rPr>
              <a:t>T.ADIPOSO, MUSCULAR, MAMARIO</a:t>
            </a:r>
          </a:p>
        </p:txBody>
      </p:sp>
      <p:sp>
        <p:nvSpPr>
          <p:cNvPr id="23560" name="Línea 76"/>
          <p:cNvSpPr>
            <a:spLocks noChangeShapeType="1"/>
          </p:cNvSpPr>
          <p:nvPr/>
        </p:nvSpPr>
        <p:spPr bwMode="auto">
          <a:xfrm>
            <a:off x="7286625" y="5353050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3561" name="35 CuadroTexto"/>
          <p:cNvSpPr txBox="1">
            <a:spLocks noChangeArrowheads="1"/>
          </p:cNvSpPr>
          <p:nvPr/>
        </p:nvSpPr>
        <p:spPr bwMode="auto">
          <a:xfrm>
            <a:off x="3943350" y="2714625"/>
            <a:ext cx="1414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AR" sz="2800" b="1" i="1">
                <a:solidFill>
                  <a:srgbClr val="FF0000"/>
                </a:solidFill>
                <a:latin typeface="Arial" charset="0"/>
              </a:rPr>
              <a:t>LPL ó LH</a:t>
            </a:r>
          </a:p>
        </p:txBody>
      </p:sp>
      <p:sp>
        <p:nvSpPr>
          <p:cNvPr id="3" name="2 Flecha abajo"/>
          <p:cNvSpPr/>
          <p:nvPr/>
        </p:nvSpPr>
        <p:spPr>
          <a:xfrm flipH="1">
            <a:off x="2339751" y="1916832"/>
            <a:ext cx="483507" cy="5040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Flecha abajo"/>
          <p:cNvSpPr/>
          <p:nvPr/>
        </p:nvSpPr>
        <p:spPr>
          <a:xfrm flipH="1">
            <a:off x="2339752" y="3717032"/>
            <a:ext cx="483507" cy="5040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3" name="12 Flecha abajo"/>
          <p:cNvSpPr/>
          <p:nvPr/>
        </p:nvSpPr>
        <p:spPr>
          <a:xfrm flipH="1">
            <a:off x="2339752" y="2791706"/>
            <a:ext cx="483507" cy="5040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ángulo 2"/>
          <p:cNvSpPr>
            <a:spLocks noGrp="1" noChangeArrowheads="1"/>
          </p:cNvSpPr>
          <p:nvPr>
            <p:ph type="title" idx="4294967295"/>
          </p:nvPr>
        </p:nvSpPr>
        <p:spPr>
          <a:xfrm>
            <a:off x="642938" y="500063"/>
            <a:ext cx="7772400" cy="142875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AR" altLang="es-AR" sz="3200" b="1" smtClean="0">
                <a:latin typeface="Arial" charset="0"/>
                <a:cs typeface="Arial" charset="0"/>
              </a:rPr>
              <a:t>Acción de</a:t>
            </a:r>
            <a:br>
              <a:rPr lang="es-AR" altLang="es-AR" sz="3200" b="1" smtClean="0">
                <a:latin typeface="Arial" charset="0"/>
                <a:cs typeface="Arial" charset="0"/>
              </a:rPr>
            </a:br>
            <a:r>
              <a:rPr lang="es-AR" altLang="es-AR" sz="3200" b="1" smtClean="0">
                <a:latin typeface="Arial" charset="0"/>
                <a:cs typeface="Arial" charset="0"/>
              </a:rPr>
              <a:t> </a:t>
            </a:r>
            <a:r>
              <a:rPr lang="es-AR" altLang="es-AR" sz="3200" b="1" i="1" smtClean="0">
                <a:solidFill>
                  <a:srgbClr val="C00000"/>
                </a:solidFill>
                <a:latin typeface="Arial" charset="0"/>
                <a:cs typeface="Arial" charset="0"/>
              </a:rPr>
              <a:t>Lecitin Colesterol Acil Transferasa (LCAT)</a:t>
            </a:r>
            <a:endParaRPr lang="es-ES" altLang="es-AR" sz="3200" b="1" i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24579" name="Imagen 4" descr="LCAT"/>
          <p:cNvPicPr>
            <a:picLocks noChangeAspect="1" noChangeArrowheads="1"/>
          </p:cNvPicPr>
          <p:nvPr/>
        </p:nvPicPr>
        <p:blipFill>
          <a:blip r:embed="rId2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061" y="2163985"/>
            <a:ext cx="6264275" cy="349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80" name="Grupo 10"/>
          <p:cNvGrpSpPr>
            <a:grpSpLocks/>
          </p:cNvGrpSpPr>
          <p:nvPr/>
        </p:nvGrpSpPr>
        <p:grpSpPr bwMode="auto">
          <a:xfrm>
            <a:off x="2124075" y="3214688"/>
            <a:ext cx="7019925" cy="2838450"/>
            <a:chOff x="1338" y="2024"/>
            <a:chExt cx="4422" cy="1788"/>
          </a:xfrm>
        </p:grpSpPr>
        <p:sp>
          <p:nvSpPr>
            <p:cNvPr id="24581" name="Cuadro de texto 5"/>
            <p:cNvSpPr txBox="1">
              <a:spLocks noChangeArrowheads="1"/>
            </p:cNvSpPr>
            <p:nvPr/>
          </p:nvSpPr>
          <p:spPr bwMode="auto">
            <a:xfrm>
              <a:off x="1837" y="2024"/>
              <a:ext cx="1043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Colesterol</a:t>
              </a:r>
              <a:endParaRPr lang="es-ES" altLang="es-AR" sz="1800">
                <a:latin typeface="Arial" charset="0"/>
              </a:endParaRPr>
            </a:p>
          </p:txBody>
        </p:sp>
        <p:sp>
          <p:nvSpPr>
            <p:cNvPr id="24582" name="Cuadro de texto 6"/>
            <p:cNvSpPr txBox="1">
              <a:spLocks noChangeArrowheads="1"/>
            </p:cNvSpPr>
            <p:nvPr/>
          </p:nvSpPr>
          <p:spPr bwMode="auto">
            <a:xfrm>
              <a:off x="1338" y="3294"/>
              <a:ext cx="1043" cy="5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Ester de Colesterol</a:t>
              </a:r>
              <a:endParaRPr lang="es-ES" altLang="es-AR" sz="1800">
                <a:latin typeface="Arial" charset="0"/>
              </a:endParaRPr>
            </a:p>
          </p:txBody>
        </p:sp>
        <p:sp>
          <p:nvSpPr>
            <p:cNvPr id="24583" name="Cuadro de texto 7"/>
            <p:cNvSpPr txBox="1">
              <a:spLocks noChangeArrowheads="1"/>
            </p:cNvSpPr>
            <p:nvPr/>
          </p:nvSpPr>
          <p:spPr bwMode="auto">
            <a:xfrm>
              <a:off x="2822" y="2294"/>
              <a:ext cx="1633" cy="4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 i="1" dirty="0" err="1">
                  <a:solidFill>
                    <a:srgbClr val="C00000"/>
                  </a:solidFill>
                  <a:latin typeface="Arial" charset="0"/>
                </a:rPr>
                <a:t>Lecitin</a:t>
              </a:r>
              <a:r>
                <a:rPr lang="es-ES" altLang="es-AR" sz="1800" b="1" i="1" dirty="0">
                  <a:solidFill>
                    <a:srgbClr val="C00000"/>
                  </a:solidFill>
                  <a:latin typeface="Arial" charset="0"/>
                </a:rPr>
                <a:t> colesterol </a:t>
              </a:r>
              <a:r>
                <a:rPr lang="es-ES" altLang="es-AR" sz="1800" b="1" i="1" dirty="0" err="1">
                  <a:solidFill>
                    <a:srgbClr val="C00000"/>
                  </a:solidFill>
                  <a:latin typeface="Arial" charset="0"/>
                </a:rPr>
                <a:t>Acil</a:t>
              </a:r>
              <a:r>
                <a:rPr lang="es-ES" altLang="es-AR" sz="1800" b="1" i="1" dirty="0">
                  <a:solidFill>
                    <a:srgbClr val="C00000"/>
                  </a:solidFill>
                  <a:latin typeface="Arial" charset="0"/>
                </a:rPr>
                <a:t> </a:t>
              </a:r>
              <a:r>
                <a:rPr lang="es-ES" altLang="es-AR" sz="1800" b="1" i="1" dirty="0" err="1">
                  <a:solidFill>
                    <a:srgbClr val="C00000"/>
                  </a:solidFill>
                  <a:latin typeface="Arial" charset="0"/>
                </a:rPr>
                <a:t>Transferasa</a:t>
              </a:r>
              <a:r>
                <a:rPr lang="es-ES" altLang="es-AR" sz="1800" b="1" i="1" dirty="0">
                  <a:solidFill>
                    <a:srgbClr val="C00000"/>
                  </a:solidFill>
                  <a:latin typeface="Arial" charset="0"/>
                </a:rPr>
                <a:t> (LCAT)</a:t>
              </a:r>
              <a:endParaRPr lang="es-ES" altLang="es-AR" sz="1800" i="1" dirty="0">
                <a:solidFill>
                  <a:srgbClr val="C00000"/>
                </a:solidFill>
                <a:latin typeface="Arial" charset="0"/>
              </a:endParaRPr>
            </a:p>
          </p:txBody>
        </p:sp>
        <p:sp>
          <p:nvSpPr>
            <p:cNvPr id="24584" name="Cuadro de texto 8"/>
            <p:cNvSpPr txBox="1">
              <a:spLocks noChangeArrowheads="1"/>
            </p:cNvSpPr>
            <p:nvPr/>
          </p:nvSpPr>
          <p:spPr bwMode="auto">
            <a:xfrm>
              <a:off x="3825" y="2024"/>
              <a:ext cx="1935" cy="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Fosfatidilcolina (lecitina)</a:t>
              </a:r>
              <a:endParaRPr lang="es-ES" altLang="es-AR" sz="1800">
                <a:latin typeface="Arial" charset="0"/>
              </a:endParaRPr>
            </a:p>
          </p:txBody>
        </p:sp>
        <p:sp>
          <p:nvSpPr>
            <p:cNvPr id="24585" name="Cuadro de texto 9"/>
            <p:cNvSpPr txBox="1">
              <a:spLocks noChangeArrowheads="1"/>
            </p:cNvSpPr>
            <p:nvPr/>
          </p:nvSpPr>
          <p:spPr bwMode="auto">
            <a:xfrm>
              <a:off x="3195" y="3330"/>
              <a:ext cx="1572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Lisofosfatidilcolina</a:t>
              </a:r>
              <a:endParaRPr lang="es-ES" altLang="es-AR" sz="1800">
                <a:latin typeface="Arial" charset="0"/>
              </a:endParaRPr>
            </a:p>
          </p:txBody>
        </p:sp>
      </p:grpSp>
      <p:sp>
        <p:nvSpPr>
          <p:cNvPr id="2" name="1 Elipse"/>
          <p:cNvSpPr/>
          <p:nvPr/>
        </p:nvSpPr>
        <p:spPr>
          <a:xfrm>
            <a:off x="4464050" y="2708920"/>
            <a:ext cx="251966" cy="36004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1" name="10 Elipse"/>
          <p:cNvSpPr/>
          <p:nvPr/>
        </p:nvSpPr>
        <p:spPr>
          <a:xfrm>
            <a:off x="1493689" y="5050793"/>
            <a:ext cx="251966" cy="36004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AR" b="1" smtClean="0">
                <a:solidFill>
                  <a:srgbClr val="C00000"/>
                </a:solidFill>
              </a:rPr>
              <a:t>Metabolismo de Quilomicrones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140200" y="2492375"/>
            <a:ext cx="1295400" cy="1441450"/>
            <a:chOff x="1610" y="1661"/>
            <a:chExt cx="816" cy="908"/>
          </a:xfrm>
        </p:grpSpPr>
        <p:sp>
          <p:nvSpPr>
            <p:cNvPr id="26655" name="Rectangle 4" descr="25%"/>
            <p:cNvSpPr>
              <a:spLocks noChangeArrowheads="1"/>
            </p:cNvSpPr>
            <p:nvPr/>
          </p:nvSpPr>
          <p:spPr bwMode="auto">
            <a:xfrm>
              <a:off x="2154" y="2296"/>
              <a:ext cx="272" cy="272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solidFill>
                    <a:schemeClr val="accent2"/>
                  </a:solidFill>
                  <a:latin typeface="Arial" charset="0"/>
                </a:rPr>
                <a:t>E</a:t>
              </a:r>
            </a:p>
          </p:txBody>
        </p:sp>
        <p:sp>
          <p:nvSpPr>
            <p:cNvPr id="26656" name="Rectangle 5" descr="25%"/>
            <p:cNvSpPr>
              <a:spLocks noChangeArrowheads="1"/>
            </p:cNvSpPr>
            <p:nvPr/>
          </p:nvSpPr>
          <p:spPr bwMode="auto">
            <a:xfrm>
              <a:off x="1610" y="2296"/>
              <a:ext cx="362" cy="273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solidFill>
                    <a:schemeClr val="accent2"/>
                  </a:solidFill>
                  <a:latin typeface="Arial" charset="0"/>
                </a:rPr>
                <a:t>CII</a:t>
              </a:r>
            </a:p>
          </p:txBody>
        </p:sp>
        <p:sp>
          <p:nvSpPr>
            <p:cNvPr id="26657" name="Rectangle 6" descr="25%"/>
            <p:cNvSpPr>
              <a:spLocks noChangeArrowheads="1"/>
            </p:cNvSpPr>
            <p:nvPr/>
          </p:nvSpPr>
          <p:spPr bwMode="auto">
            <a:xfrm>
              <a:off x="1836" y="1661"/>
              <a:ext cx="499" cy="317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solidFill>
                    <a:srgbClr val="FF3300"/>
                  </a:solidFill>
                  <a:latin typeface="Arial" charset="0"/>
                </a:rPr>
                <a:t>B48</a:t>
              </a:r>
            </a:p>
          </p:txBody>
        </p:sp>
        <p:sp>
          <p:nvSpPr>
            <p:cNvPr id="26658" name="Oval 7" descr="25%"/>
            <p:cNvSpPr>
              <a:spLocks noChangeArrowheads="1"/>
            </p:cNvSpPr>
            <p:nvPr/>
          </p:nvSpPr>
          <p:spPr bwMode="auto">
            <a:xfrm>
              <a:off x="1791" y="1888"/>
              <a:ext cx="499" cy="499"/>
            </a:xfrm>
            <a:prstGeom prst="ellipse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TG</a:t>
              </a:r>
            </a:p>
          </p:txBody>
        </p:sp>
      </p:grpSp>
      <p:sp>
        <p:nvSpPr>
          <p:cNvPr id="108552" name="Line 8"/>
          <p:cNvSpPr>
            <a:spLocks noChangeShapeType="1"/>
          </p:cNvSpPr>
          <p:nvPr/>
        </p:nvSpPr>
        <p:spPr bwMode="auto">
          <a:xfrm>
            <a:off x="2411413" y="3429000"/>
            <a:ext cx="12969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411413" y="3644900"/>
            <a:ext cx="1079500" cy="1512888"/>
            <a:chOff x="1519" y="2296"/>
            <a:chExt cx="680" cy="953"/>
          </a:xfrm>
        </p:grpSpPr>
        <p:sp>
          <p:nvSpPr>
            <p:cNvPr id="26651" name="Rectangle 10" descr="25%"/>
            <p:cNvSpPr>
              <a:spLocks noChangeArrowheads="1"/>
            </p:cNvSpPr>
            <p:nvPr/>
          </p:nvSpPr>
          <p:spPr bwMode="auto">
            <a:xfrm>
              <a:off x="1746" y="2976"/>
              <a:ext cx="362" cy="273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latin typeface="Arial" charset="0"/>
                </a:rPr>
                <a:t>AI</a:t>
              </a:r>
              <a:endParaRPr lang="es-ES" altLang="es-AR" sz="1800">
                <a:latin typeface="Arial" charset="0"/>
              </a:endParaRPr>
            </a:p>
          </p:txBody>
        </p:sp>
        <p:sp>
          <p:nvSpPr>
            <p:cNvPr id="26652" name="Rectangle 11" descr="25%"/>
            <p:cNvSpPr>
              <a:spLocks noChangeArrowheads="1"/>
            </p:cNvSpPr>
            <p:nvPr/>
          </p:nvSpPr>
          <p:spPr bwMode="auto">
            <a:xfrm>
              <a:off x="1519" y="2296"/>
              <a:ext cx="362" cy="273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solidFill>
                    <a:schemeClr val="accent2"/>
                  </a:solidFill>
                  <a:latin typeface="Arial" charset="0"/>
                </a:rPr>
                <a:t>CII</a:t>
              </a:r>
              <a:endParaRPr lang="es-ES" altLang="es-AR" sz="1800">
                <a:latin typeface="Arial" charset="0"/>
              </a:endParaRPr>
            </a:p>
          </p:txBody>
        </p:sp>
        <p:sp>
          <p:nvSpPr>
            <p:cNvPr id="26653" name="Rectangle 12" descr="25%"/>
            <p:cNvSpPr>
              <a:spLocks noChangeArrowheads="1"/>
            </p:cNvSpPr>
            <p:nvPr/>
          </p:nvSpPr>
          <p:spPr bwMode="auto">
            <a:xfrm>
              <a:off x="1927" y="2296"/>
              <a:ext cx="272" cy="272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solidFill>
                    <a:schemeClr val="accent2"/>
                  </a:solidFill>
                  <a:latin typeface="Arial" charset="0"/>
                </a:rPr>
                <a:t>E</a:t>
              </a:r>
              <a:endParaRPr lang="es-ES" altLang="es-AR" sz="1800">
                <a:latin typeface="Arial" charset="0"/>
              </a:endParaRPr>
            </a:p>
          </p:txBody>
        </p:sp>
        <p:sp>
          <p:nvSpPr>
            <p:cNvPr id="26654" name="Oval 13"/>
            <p:cNvSpPr>
              <a:spLocks noChangeArrowheads="1"/>
            </p:cNvSpPr>
            <p:nvPr/>
          </p:nvSpPr>
          <p:spPr bwMode="auto">
            <a:xfrm>
              <a:off x="1655" y="2523"/>
              <a:ext cx="499" cy="499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HDL</a:t>
              </a:r>
              <a:endParaRPr lang="es-ES" altLang="es-AR" sz="1800">
                <a:latin typeface="Arial" charset="0"/>
              </a:endParaRPr>
            </a:p>
          </p:txBody>
        </p:sp>
      </p:grpSp>
      <p:sp>
        <p:nvSpPr>
          <p:cNvPr id="26630" name="Line 14"/>
          <p:cNvSpPr>
            <a:spLocks noChangeShapeType="1"/>
          </p:cNvSpPr>
          <p:nvPr/>
        </p:nvSpPr>
        <p:spPr bwMode="auto">
          <a:xfrm flipV="1">
            <a:off x="2987675" y="3500438"/>
            <a:ext cx="288925" cy="144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08559" name="Line 15"/>
          <p:cNvSpPr>
            <a:spLocks noChangeShapeType="1"/>
          </p:cNvSpPr>
          <p:nvPr/>
        </p:nvSpPr>
        <p:spPr bwMode="auto">
          <a:xfrm>
            <a:off x="5724525" y="3357563"/>
            <a:ext cx="1079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6632" name="Text Box 16"/>
          <p:cNvSpPr txBox="1">
            <a:spLocks noChangeArrowheads="1"/>
          </p:cNvSpPr>
          <p:nvPr/>
        </p:nvSpPr>
        <p:spPr bwMode="auto">
          <a:xfrm>
            <a:off x="5867400" y="2997200"/>
            <a:ext cx="649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sp>
        <p:nvSpPr>
          <p:cNvPr id="108561" name="Text Box 17"/>
          <p:cNvSpPr txBox="1">
            <a:spLocks noChangeArrowheads="1"/>
          </p:cNvSpPr>
          <p:nvPr/>
        </p:nvSpPr>
        <p:spPr bwMode="auto">
          <a:xfrm>
            <a:off x="5795963" y="2852738"/>
            <a:ext cx="719137" cy="3762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i="1">
                <a:latin typeface="Arial" charset="0"/>
              </a:rPr>
              <a:t>LPL</a:t>
            </a: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0" y="2636838"/>
            <a:ext cx="2124075" cy="1562100"/>
            <a:chOff x="0" y="1661"/>
            <a:chExt cx="1338" cy="984"/>
          </a:xfrm>
        </p:grpSpPr>
        <p:grpSp>
          <p:nvGrpSpPr>
            <p:cNvPr id="26647" name="Group 20"/>
            <p:cNvGrpSpPr>
              <a:grpSpLocks/>
            </p:cNvGrpSpPr>
            <p:nvPr/>
          </p:nvGrpSpPr>
          <p:grpSpPr bwMode="auto">
            <a:xfrm>
              <a:off x="703" y="1661"/>
              <a:ext cx="544" cy="726"/>
              <a:chOff x="1066" y="1253"/>
              <a:chExt cx="544" cy="726"/>
            </a:xfrm>
          </p:grpSpPr>
          <p:sp>
            <p:nvSpPr>
              <p:cNvPr id="26649" name="Rectangle 21" descr="25%"/>
              <p:cNvSpPr>
                <a:spLocks noChangeArrowheads="1"/>
              </p:cNvSpPr>
              <p:nvPr/>
            </p:nvSpPr>
            <p:spPr bwMode="auto">
              <a:xfrm>
                <a:off x="1111" y="1253"/>
                <a:ext cx="499" cy="317"/>
              </a:xfrm>
              <a:prstGeom prst="rect">
                <a:avLst/>
              </a:prstGeom>
              <a:pattFill prst="pct25">
                <a:fgClr>
                  <a:srgbClr val="FFFF99"/>
                </a:fgClr>
                <a:bgClr>
                  <a:schemeClr val="bg1"/>
                </a:bgClr>
              </a:patt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AR" sz="2000" b="1">
                    <a:solidFill>
                      <a:srgbClr val="FF3300"/>
                    </a:solidFill>
                    <a:latin typeface="Arial" charset="0"/>
                  </a:rPr>
                  <a:t>B48</a:t>
                </a:r>
              </a:p>
            </p:txBody>
          </p:sp>
          <p:sp>
            <p:nvSpPr>
              <p:cNvPr id="26650" name="Oval 22" descr="25%"/>
              <p:cNvSpPr>
                <a:spLocks noChangeArrowheads="1"/>
              </p:cNvSpPr>
              <p:nvPr/>
            </p:nvSpPr>
            <p:spPr bwMode="auto">
              <a:xfrm>
                <a:off x="1066" y="1480"/>
                <a:ext cx="499" cy="499"/>
              </a:xfrm>
              <a:prstGeom prst="ellipse">
                <a:avLst/>
              </a:prstGeom>
              <a:pattFill prst="pct25">
                <a:fgClr>
                  <a:schemeClr val="accent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AR" sz="1800" b="1">
                    <a:latin typeface="Arial" charset="0"/>
                  </a:rPr>
                  <a:t>TG</a:t>
                </a:r>
              </a:p>
            </p:txBody>
          </p:sp>
        </p:grpSp>
        <p:sp>
          <p:nvSpPr>
            <p:cNvPr id="26648" name="Text Box 23"/>
            <p:cNvSpPr txBox="1">
              <a:spLocks noChangeArrowheads="1"/>
            </p:cNvSpPr>
            <p:nvPr/>
          </p:nvSpPr>
          <p:spPr bwMode="auto">
            <a:xfrm>
              <a:off x="0" y="2432"/>
              <a:ext cx="1338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1600" b="1">
                  <a:latin typeface="Arial" charset="0"/>
                </a:rPr>
                <a:t>QUILOMICRONES</a:t>
              </a:r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7019925" y="2568575"/>
            <a:ext cx="1657350" cy="1658938"/>
            <a:chOff x="4422" y="1618"/>
            <a:chExt cx="1044" cy="1045"/>
          </a:xfrm>
        </p:grpSpPr>
        <p:sp>
          <p:nvSpPr>
            <p:cNvPr id="26643" name="Rectangle 25" descr="25%"/>
            <p:cNvSpPr>
              <a:spLocks noChangeArrowheads="1"/>
            </p:cNvSpPr>
            <p:nvPr/>
          </p:nvSpPr>
          <p:spPr bwMode="auto">
            <a:xfrm>
              <a:off x="4785" y="2115"/>
              <a:ext cx="272" cy="272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solidFill>
                    <a:schemeClr val="accent2"/>
                  </a:solidFill>
                  <a:latin typeface="Arial" charset="0"/>
                </a:rPr>
                <a:t>E</a:t>
              </a:r>
            </a:p>
          </p:txBody>
        </p:sp>
        <p:sp>
          <p:nvSpPr>
            <p:cNvPr id="26644" name="Rectangle 26" descr="25%"/>
            <p:cNvSpPr>
              <a:spLocks noChangeArrowheads="1"/>
            </p:cNvSpPr>
            <p:nvPr/>
          </p:nvSpPr>
          <p:spPr bwMode="auto">
            <a:xfrm>
              <a:off x="4603" y="1618"/>
              <a:ext cx="499" cy="317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solidFill>
                    <a:srgbClr val="FF3300"/>
                  </a:solidFill>
                  <a:latin typeface="Arial" charset="0"/>
                </a:rPr>
                <a:t>B48</a:t>
              </a:r>
            </a:p>
          </p:txBody>
        </p:sp>
        <p:sp>
          <p:nvSpPr>
            <p:cNvPr id="26645" name="Oval 27" descr="25%"/>
            <p:cNvSpPr>
              <a:spLocks noChangeArrowheads="1"/>
            </p:cNvSpPr>
            <p:nvPr/>
          </p:nvSpPr>
          <p:spPr bwMode="auto">
            <a:xfrm>
              <a:off x="4558" y="1933"/>
              <a:ext cx="318" cy="272"/>
            </a:xfrm>
            <a:prstGeom prst="ellipse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TG</a:t>
              </a:r>
            </a:p>
          </p:txBody>
        </p:sp>
        <p:sp>
          <p:nvSpPr>
            <p:cNvPr id="26646" name="Text Box 28"/>
            <p:cNvSpPr txBox="1">
              <a:spLocks noChangeArrowheads="1"/>
            </p:cNvSpPr>
            <p:nvPr/>
          </p:nvSpPr>
          <p:spPr bwMode="auto">
            <a:xfrm>
              <a:off x="4422" y="2432"/>
              <a:ext cx="10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1800">
                  <a:latin typeface="Arial" charset="0"/>
                </a:rPr>
                <a:t>QM remanentes</a:t>
              </a:r>
            </a:p>
          </p:txBody>
        </p:sp>
      </p:grpSp>
      <p:sp>
        <p:nvSpPr>
          <p:cNvPr id="108573" name="Line 29"/>
          <p:cNvSpPr>
            <a:spLocks noChangeShapeType="1"/>
          </p:cNvSpPr>
          <p:nvPr/>
        </p:nvSpPr>
        <p:spPr bwMode="auto">
          <a:xfrm>
            <a:off x="7885113" y="4437063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6516688" y="5013325"/>
            <a:ext cx="2087562" cy="827088"/>
            <a:chOff x="4105" y="3158"/>
            <a:chExt cx="1315" cy="521"/>
          </a:xfrm>
        </p:grpSpPr>
        <p:sp>
          <p:nvSpPr>
            <p:cNvPr id="26641" name="Oval 31"/>
            <p:cNvSpPr>
              <a:spLocks noChangeArrowheads="1"/>
            </p:cNvSpPr>
            <p:nvPr/>
          </p:nvSpPr>
          <p:spPr bwMode="auto">
            <a:xfrm>
              <a:off x="4105" y="3158"/>
              <a:ext cx="499" cy="499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>
                  <a:latin typeface="Arial" charset="0"/>
                </a:rPr>
                <a:t>LRP</a:t>
              </a:r>
            </a:p>
          </p:txBody>
        </p:sp>
        <p:sp>
          <p:nvSpPr>
            <p:cNvPr id="26642" name="Text Box 32"/>
            <p:cNvSpPr txBox="1">
              <a:spLocks noChangeArrowheads="1"/>
            </p:cNvSpPr>
            <p:nvPr/>
          </p:nvSpPr>
          <p:spPr bwMode="auto">
            <a:xfrm>
              <a:off x="4513" y="3385"/>
              <a:ext cx="907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1800">
                  <a:latin typeface="Arial" charset="0"/>
                </a:rPr>
                <a:t>HIGADO</a:t>
              </a:r>
            </a:p>
          </p:txBody>
        </p:sp>
      </p:grpSp>
      <p:grpSp>
        <p:nvGrpSpPr>
          <p:cNvPr id="8" name="Group 34"/>
          <p:cNvGrpSpPr>
            <a:grpSpLocks/>
          </p:cNvGrpSpPr>
          <p:nvPr/>
        </p:nvGrpSpPr>
        <p:grpSpPr bwMode="auto">
          <a:xfrm>
            <a:off x="6011863" y="3429000"/>
            <a:ext cx="574675" cy="720725"/>
            <a:chOff x="3787" y="2160"/>
            <a:chExt cx="362" cy="454"/>
          </a:xfrm>
        </p:grpSpPr>
        <p:sp>
          <p:nvSpPr>
            <p:cNvPr id="26639" name="Rectangle 18" descr="25%"/>
            <p:cNvSpPr>
              <a:spLocks noChangeArrowheads="1"/>
            </p:cNvSpPr>
            <p:nvPr/>
          </p:nvSpPr>
          <p:spPr bwMode="auto">
            <a:xfrm>
              <a:off x="3787" y="2341"/>
              <a:ext cx="362" cy="273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solidFill>
                    <a:schemeClr val="accent2"/>
                  </a:solidFill>
                  <a:latin typeface="Arial" charset="0"/>
                </a:rPr>
                <a:t>CII</a:t>
              </a:r>
              <a:endParaRPr lang="es-ES" altLang="es-AR" sz="1800">
                <a:latin typeface="Arial" charset="0"/>
              </a:endParaRPr>
            </a:p>
          </p:txBody>
        </p:sp>
        <p:sp>
          <p:nvSpPr>
            <p:cNvPr id="26640" name="Line 33"/>
            <p:cNvSpPr>
              <a:spLocks noChangeShapeType="1"/>
            </p:cNvSpPr>
            <p:nvPr/>
          </p:nvSpPr>
          <p:spPr bwMode="auto">
            <a:xfrm>
              <a:off x="3878" y="2160"/>
              <a:ext cx="91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8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8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08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08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animBg="1"/>
      <p:bldP spid="108552" grpId="0" animBg="1"/>
      <p:bldP spid="26630" grpId="0" animBg="1"/>
      <p:bldP spid="108559" grpId="0" animBg="1"/>
      <p:bldP spid="108561" grpId="0" animBg="1"/>
      <p:bldP spid="10857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16"/>
          <p:cNvGrpSpPr>
            <a:grpSpLocks/>
          </p:cNvGrpSpPr>
          <p:nvPr/>
        </p:nvGrpSpPr>
        <p:grpSpPr bwMode="auto">
          <a:xfrm>
            <a:off x="428625" y="214313"/>
            <a:ext cx="8069263" cy="6618287"/>
            <a:chOff x="385" y="323"/>
            <a:chExt cx="4968" cy="3981"/>
          </a:xfrm>
        </p:grpSpPr>
        <p:pic>
          <p:nvPicPr>
            <p:cNvPr id="27653" name="Picture 4"/>
            <p:cNvPicPr>
              <a:picLocks noChangeAspect="1" noChangeArrowheads="1"/>
            </p:cNvPicPr>
            <p:nvPr/>
          </p:nvPicPr>
          <p:blipFill>
            <a:blip r:embed="rId2">
              <a:lum bright="-26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23"/>
              <a:ext cx="4958" cy="3822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99" y="323"/>
              <a:ext cx="46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kern="0" smtClean="0">
                  <a:solidFill>
                    <a:srgbClr val="0033CC"/>
                  </a:solidFill>
                </a:rPr>
                <a:t>DIGESTIÓN Y ABSORCIÓN DE LIPIDOS DE LA DIETA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95" y="2387"/>
              <a:ext cx="1286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1) Las sales biliares emulsionan las Grasas formando micelas.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356" y="3725"/>
              <a:ext cx="163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4) Los TAG son incorporados con colesterol y Apolipoproteínas en los QUILOMICRONES.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218" y="2886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5) Los QUILOMICRONES viajan por el Sistema Linfático y el Torrente sanguíneo hacia los Tejidos.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241" y="2115"/>
              <a:ext cx="10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6) La Lipoproteínlipasa activada por </a:t>
              </a:r>
              <a:r>
                <a:rPr lang="es-ES" sz="1200" b="1" kern="0" dirty="0" err="1" smtClean="0">
                  <a:solidFill>
                    <a:srgbClr val="000000"/>
                  </a:solidFill>
                </a:rPr>
                <a:t>apo</a:t>
              </a:r>
              <a:r>
                <a:rPr lang="es-ES" sz="1200" b="1" kern="0" dirty="0" smtClean="0">
                  <a:solidFill>
                    <a:srgbClr val="000000"/>
                  </a:solidFill>
                </a:rPr>
                <a:t>-C en los capilares convierten los TAG en AG y Glicerol.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4400" y="1570"/>
              <a:ext cx="95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7) Los AG entran a la célula.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87" y="640"/>
              <a:ext cx="1447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8) Los AG son Oxidados como combustible o re-esterificados para almacenamiento.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21" y="2976"/>
              <a:ext cx="120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2)  Lipasas intestinales degradan los Triglicéridos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21" y="3498"/>
              <a:ext cx="1497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3) Los Ácidos Grasos y otros productos de la digestión son tomados por la mucosa intestinal y convertidos en TAG.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1200" b="1" kern="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7651" name="16 CuadroTexto"/>
          <p:cNvSpPr txBox="1">
            <a:spLocks noChangeArrowheads="1"/>
          </p:cNvSpPr>
          <p:nvPr/>
        </p:nvSpPr>
        <p:spPr bwMode="auto">
          <a:xfrm>
            <a:off x="1885950" y="642938"/>
            <a:ext cx="1685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Grasas ingeridas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con la dieta</a:t>
            </a:r>
            <a:endParaRPr lang="es-AR" altLang="es-AR" sz="1400" b="1">
              <a:latin typeface="Arial" charset="0"/>
            </a:endParaRPr>
          </a:p>
        </p:txBody>
      </p:sp>
      <p:sp>
        <p:nvSpPr>
          <p:cNvPr id="40" name="39 Elipse"/>
          <p:cNvSpPr/>
          <p:nvPr/>
        </p:nvSpPr>
        <p:spPr>
          <a:xfrm>
            <a:off x="4643438" y="142875"/>
            <a:ext cx="4214812" cy="471487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330200"/>
            <a:ext cx="8383588" cy="631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Elipse"/>
          <p:cNvSpPr/>
          <p:nvPr/>
        </p:nvSpPr>
        <p:spPr>
          <a:xfrm>
            <a:off x="214313" y="0"/>
            <a:ext cx="8286750" cy="1928813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Oval 2"/>
          <p:cNvSpPr>
            <a:spLocks noChangeArrowheads="1"/>
          </p:cNvSpPr>
          <p:nvPr/>
        </p:nvSpPr>
        <p:spPr bwMode="auto">
          <a:xfrm>
            <a:off x="4932363" y="4437063"/>
            <a:ext cx="935037" cy="863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  <a:latin typeface="Arial" charset="0"/>
              </a:rPr>
              <a:t>IDL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0000CC"/>
                </a:solidFill>
                <a:latin typeface="Arial" charset="0"/>
              </a:rPr>
              <a:t>CE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7772400" cy="765175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Metabolismo de las VLDL, IDL, LDL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2781300"/>
            <a:ext cx="2532063" cy="1512888"/>
            <a:chOff x="204" y="1979"/>
            <a:chExt cx="1595" cy="953"/>
          </a:xfrm>
        </p:grpSpPr>
        <p:sp>
          <p:nvSpPr>
            <p:cNvPr id="29724" name="Freeform 5"/>
            <p:cNvSpPr>
              <a:spLocks/>
            </p:cNvSpPr>
            <p:nvPr/>
          </p:nvSpPr>
          <p:spPr bwMode="auto">
            <a:xfrm>
              <a:off x="204" y="1979"/>
              <a:ext cx="1595" cy="953"/>
            </a:xfrm>
            <a:custGeom>
              <a:avLst/>
              <a:gdLst>
                <a:gd name="T0" fmla="*/ 28 w 1731"/>
                <a:gd name="T1" fmla="*/ 213 h 1203"/>
                <a:gd name="T2" fmla="*/ 42 w 1731"/>
                <a:gd name="T3" fmla="*/ 171 h 1203"/>
                <a:gd name="T4" fmla="*/ 75 w 1731"/>
                <a:gd name="T5" fmla="*/ 105 h 1203"/>
                <a:gd name="T6" fmla="*/ 104 w 1731"/>
                <a:gd name="T7" fmla="*/ 77 h 1203"/>
                <a:gd name="T8" fmla="*/ 151 w 1731"/>
                <a:gd name="T9" fmla="*/ 55 h 1203"/>
                <a:gd name="T10" fmla="*/ 282 w 1731"/>
                <a:gd name="T11" fmla="*/ 22 h 1203"/>
                <a:gd name="T12" fmla="*/ 428 w 1731"/>
                <a:gd name="T13" fmla="*/ 2 h 1203"/>
                <a:gd name="T14" fmla="*/ 518 w 1731"/>
                <a:gd name="T15" fmla="*/ 2 h 1203"/>
                <a:gd name="T16" fmla="*/ 584 w 1731"/>
                <a:gd name="T17" fmla="*/ 8 h 1203"/>
                <a:gd name="T18" fmla="*/ 692 w 1731"/>
                <a:gd name="T19" fmla="*/ 29 h 1203"/>
                <a:gd name="T20" fmla="*/ 788 w 1731"/>
                <a:gd name="T21" fmla="*/ 49 h 1203"/>
                <a:gd name="T22" fmla="*/ 859 w 1731"/>
                <a:gd name="T23" fmla="*/ 59 h 1203"/>
                <a:gd name="T24" fmla="*/ 917 w 1731"/>
                <a:gd name="T25" fmla="*/ 65 h 1203"/>
                <a:gd name="T26" fmla="*/ 974 w 1731"/>
                <a:gd name="T27" fmla="*/ 63 h 1203"/>
                <a:gd name="T28" fmla="*/ 1010 w 1731"/>
                <a:gd name="T29" fmla="*/ 58 h 1203"/>
                <a:gd name="T30" fmla="*/ 1133 w 1731"/>
                <a:gd name="T31" fmla="*/ 55 h 1203"/>
                <a:gd name="T32" fmla="*/ 1142 w 1731"/>
                <a:gd name="T33" fmla="*/ 70 h 1203"/>
                <a:gd name="T34" fmla="*/ 1151 w 1731"/>
                <a:gd name="T35" fmla="*/ 66 h 1203"/>
                <a:gd name="T36" fmla="*/ 1142 w 1731"/>
                <a:gd name="T37" fmla="*/ 62 h 1203"/>
                <a:gd name="T38" fmla="*/ 1143 w 1731"/>
                <a:gd name="T39" fmla="*/ 66 h 1203"/>
                <a:gd name="T40" fmla="*/ 1124 w 1731"/>
                <a:gd name="T41" fmla="*/ 120 h 1203"/>
                <a:gd name="T42" fmla="*/ 1106 w 1731"/>
                <a:gd name="T43" fmla="*/ 153 h 1203"/>
                <a:gd name="T44" fmla="*/ 1081 w 1731"/>
                <a:gd name="T45" fmla="*/ 176 h 1203"/>
                <a:gd name="T46" fmla="*/ 1037 w 1731"/>
                <a:gd name="T47" fmla="*/ 195 h 1203"/>
                <a:gd name="T48" fmla="*/ 945 w 1731"/>
                <a:gd name="T49" fmla="*/ 210 h 1203"/>
                <a:gd name="T50" fmla="*/ 871 w 1731"/>
                <a:gd name="T51" fmla="*/ 219 h 1203"/>
                <a:gd name="T52" fmla="*/ 851 w 1731"/>
                <a:gd name="T53" fmla="*/ 221 h 1203"/>
                <a:gd name="T54" fmla="*/ 845 w 1731"/>
                <a:gd name="T55" fmla="*/ 219 h 1203"/>
                <a:gd name="T56" fmla="*/ 822 w 1731"/>
                <a:gd name="T57" fmla="*/ 225 h 1203"/>
                <a:gd name="T58" fmla="*/ 769 w 1731"/>
                <a:gd name="T59" fmla="*/ 238 h 1203"/>
                <a:gd name="T60" fmla="*/ 662 w 1731"/>
                <a:gd name="T61" fmla="*/ 269 h 1203"/>
                <a:gd name="T62" fmla="*/ 573 w 1731"/>
                <a:gd name="T63" fmla="*/ 288 h 1203"/>
                <a:gd name="T64" fmla="*/ 533 w 1731"/>
                <a:gd name="T65" fmla="*/ 293 h 1203"/>
                <a:gd name="T66" fmla="*/ 463 w 1731"/>
                <a:gd name="T67" fmla="*/ 292 h 1203"/>
                <a:gd name="T68" fmla="*/ 401 w 1731"/>
                <a:gd name="T69" fmla="*/ 288 h 1203"/>
                <a:gd name="T70" fmla="*/ 324 w 1731"/>
                <a:gd name="T71" fmla="*/ 293 h 1203"/>
                <a:gd name="T72" fmla="*/ 214 w 1731"/>
                <a:gd name="T73" fmla="*/ 307 h 1203"/>
                <a:gd name="T74" fmla="*/ 158 w 1731"/>
                <a:gd name="T75" fmla="*/ 322 h 1203"/>
                <a:gd name="T76" fmla="*/ 135 w 1731"/>
                <a:gd name="T77" fmla="*/ 340 h 1203"/>
                <a:gd name="T78" fmla="*/ 119 w 1731"/>
                <a:gd name="T79" fmla="*/ 356 h 1203"/>
                <a:gd name="T80" fmla="*/ 99 w 1731"/>
                <a:gd name="T81" fmla="*/ 367 h 1203"/>
                <a:gd name="T82" fmla="*/ 55 w 1731"/>
                <a:gd name="T83" fmla="*/ 372 h 1203"/>
                <a:gd name="T84" fmla="*/ 32 w 1731"/>
                <a:gd name="T85" fmla="*/ 375 h 1203"/>
                <a:gd name="T86" fmla="*/ 9 w 1731"/>
                <a:gd name="T87" fmla="*/ 372 h 1203"/>
                <a:gd name="T88" fmla="*/ 3 w 1731"/>
                <a:gd name="T89" fmla="*/ 364 h 1203"/>
                <a:gd name="T90" fmla="*/ 0 w 1731"/>
                <a:gd name="T91" fmla="*/ 349 h 1203"/>
                <a:gd name="T92" fmla="*/ 3 w 1731"/>
                <a:gd name="T93" fmla="*/ 325 h 1203"/>
                <a:gd name="T94" fmla="*/ 12 w 1731"/>
                <a:gd name="T95" fmla="*/ 277 h 1203"/>
                <a:gd name="T96" fmla="*/ 18 w 1731"/>
                <a:gd name="T97" fmla="*/ 243 h 120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31"/>
                <a:gd name="T148" fmla="*/ 0 h 1203"/>
                <a:gd name="T149" fmla="*/ 1731 w 1731"/>
                <a:gd name="T150" fmla="*/ 1203 h 120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31" h="1203">
                  <a:moveTo>
                    <a:pt x="31" y="738"/>
                  </a:moveTo>
                  <a:lnTo>
                    <a:pt x="36" y="712"/>
                  </a:lnTo>
                  <a:lnTo>
                    <a:pt x="42" y="683"/>
                  </a:lnTo>
                  <a:lnTo>
                    <a:pt x="48" y="651"/>
                  </a:lnTo>
                  <a:lnTo>
                    <a:pt x="54" y="619"/>
                  </a:lnTo>
                  <a:lnTo>
                    <a:pt x="64" y="549"/>
                  </a:lnTo>
                  <a:lnTo>
                    <a:pt x="76" y="476"/>
                  </a:lnTo>
                  <a:lnTo>
                    <a:pt x="90" y="404"/>
                  </a:lnTo>
                  <a:lnTo>
                    <a:pt x="112" y="334"/>
                  </a:lnTo>
                  <a:lnTo>
                    <a:pt x="123" y="303"/>
                  </a:lnTo>
                  <a:lnTo>
                    <a:pt x="140" y="272"/>
                  </a:lnTo>
                  <a:lnTo>
                    <a:pt x="157" y="245"/>
                  </a:lnTo>
                  <a:lnTo>
                    <a:pt x="177" y="221"/>
                  </a:lnTo>
                  <a:lnTo>
                    <a:pt x="199" y="199"/>
                  </a:lnTo>
                  <a:lnTo>
                    <a:pt x="227" y="177"/>
                  </a:lnTo>
                  <a:lnTo>
                    <a:pt x="286" y="137"/>
                  </a:lnTo>
                  <a:lnTo>
                    <a:pt x="350" y="100"/>
                  </a:lnTo>
                  <a:lnTo>
                    <a:pt x="424" y="70"/>
                  </a:lnTo>
                  <a:lnTo>
                    <a:pt x="499" y="42"/>
                  </a:lnTo>
                  <a:lnTo>
                    <a:pt x="571" y="22"/>
                  </a:lnTo>
                  <a:lnTo>
                    <a:pt x="645" y="8"/>
                  </a:lnTo>
                  <a:lnTo>
                    <a:pt x="712" y="0"/>
                  </a:lnTo>
                  <a:lnTo>
                    <a:pt x="746" y="0"/>
                  </a:lnTo>
                  <a:lnTo>
                    <a:pt x="779" y="2"/>
                  </a:lnTo>
                  <a:lnTo>
                    <a:pt x="813" y="8"/>
                  </a:lnTo>
                  <a:lnTo>
                    <a:pt x="846" y="18"/>
                  </a:lnTo>
                  <a:lnTo>
                    <a:pt x="880" y="28"/>
                  </a:lnTo>
                  <a:lnTo>
                    <a:pt x="913" y="40"/>
                  </a:lnTo>
                  <a:lnTo>
                    <a:pt x="978" y="66"/>
                  </a:lnTo>
                  <a:lnTo>
                    <a:pt x="1043" y="95"/>
                  </a:lnTo>
                  <a:lnTo>
                    <a:pt x="1104" y="123"/>
                  </a:lnTo>
                  <a:lnTo>
                    <a:pt x="1160" y="148"/>
                  </a:lnTo>
                  <a:lnTo>
                    <a:pt x="1186" y="157"/>
                  </a:lnTo>
                  <a:lnTo>
                    <a:pt x="1211" y="166"/>
                  </a:lnTo>
                  <a:lnTo>
                    <a:pt x="1253" y="177"/>
                  </a:lnTo>
                  <a:lnTo>
                    <a:pt x="1292" y="187"/>
                  </a:lnTo>
                  <a:lnTo>
                    <a:pt x="1323" y="195"/>
                  </a:lnTo>
                  <a:lnTo>
                    <a:pt x="1353" y="203"/>
                  </a:lnTo>
                  <a:lnTo>
                    <a:pt x="1381" y="207"/>
                  </a:lnTo>
                  <a:lnTo>
                    <a:pt x="1407" y="207"/>
                  </a:lnTo>
                  <a:lnTo>
                    <a:pt x="1435" y="207"/>
                  </a:lnTo>
                  <a:lnTo>
                    <a:pt x="1466" y="203"/>
                  </a:lnTo>
                  <a:lnTo>
                    <a:pt x="1482" y="199"/>
                  </a:lnTo>
                  <a:lnTo>
                    <a:pt x="1499" y="193"/>
                  </a:lnTo>
                  <a:lnTo>
                    <a:pt x="1519" y="184"/>
                  </a:lnTo>
                  <a:lnTo>
                    <a:pt x="1536" y="173"/>
                  </a:lnTo>
                  <a:lnTo>
                    <a:pt x="1569" y="158"/>
                  </a:lnTo>
                  <a:lnTo>
                    <a:pt x="1707" y="176"/>
                  </a:lnTo>
                  <a:lnTo>
                    <a:pt x="1713" y="200"/>
                  </a:lnTo>
                  <a:lnTo>
                    <a:pt x="1713" y="212"/>
                  </a:lnTo>
                  <a:lnTo>
                    <a:pt x="1719" y="224"/>
                  </a:lnTo>
                  <a:lnTo>
                    <a:pt x="1697" y="198"/>
                  </a:lnTo>
                  <a:lnTo>
                    <a:pt x="1701" y="200"/>
                  </a:lnTo>
                  <a:lnTo>
                    <a:pt x="1731" y="212"/>
                  </a:lnTo>
                  <a:lnTo>
                    <a:pt x="1725" y="176"/>
                  </a:lnTo>
                  <a:lnTo>
                    <a:pt x="1719" y="182"/>
                  </a:lnTo>
                  <a:lnTo>
                    <a:pt x="1719" y="200"/>
                  </a:lnTo>
                  <a:lnTo>
                    <a:pt x="1689" y="176"/>
                  </a:lnTo>
                  <a:lnTo>
                    <a:pt x="1723" y="177"/>
                  </a:lnTo>
                  <a:lnTo>
                    <a:pt x="1721" y="209"/>
                  </a:lnTo>
                  <a:lnTo>
                    <a:pt x="1718" y="241"/>
                  </a:lnTo>
                  <a:lnTo>
                    <a:pt x="1707" y="312"/>
                  </a:lnTo>
                  <a:lnTo>
                    <a:pt x="1693" y="386"/>
                  </a:lnTo>
                  <a:lnTo>
                    <a:pt x="1684" y="422"/>
                  </a:lnTo>
                  <a:lnTo>
                    <a:pt x="1673" y="456"/>
                  </a:lnTo>
                  <a:lnTo>
                    <a:pt x="1665" y="488"/>
                  </a:lnTo>
                  <a:lnTo>
                    <a:pt x="1653" y="516"/>
                  </a:lnTo>
                  <a:lnTo>
                    <a:pt x="1639" y="541"/>
                  </a:lnTo>
                  <a:lnTo>
                    <a:pt x="1628" y="563"/>
                  </a:lnTo>
                  <a:lnTo>
                    <a:pt x="1614" y="581"/>
                  </a:lnTo>
                  <a:lnTo>
                    <a:pt x="1598" y="597"/>
                  </a:lnTo>
                  <a:lnTo>
                    <a:pt x="1561" y="625"/>
                  </a:lnTo>
                  <a:lnTo>
                    <a:pt x="1516" y="644"/>
                  </a:lnTo>
                  <a:lnTo>
                    <a:pt x="1471" y="661"/>
                  </a:lnTo>
                  <a:lnTo>
                    <a:pt x="1424" y="672"/>
                  </a:lnTo>
                  <a:lnTo>
                    <a:pt x="1379" y="683"/>
                  </a:lnTo>
                  <a:lnTo>
                    <a:pt x="1343" y="690"/>
                  </a:lnTo>
                  <a:lnTo>
                    <a:pt x="1311" y="701"/>
                  </a:lnTo>
                  <a:lnTo>
                    <a:pt x="1300" y="704"/>
                  </a:lnTo>
                  <a:lnTo>
                    <a:pt x="1292" y="706"/>
                  </a:lnTo>
                  <a:lnTo>
                    <a:pt x="1283" y="708"/>
                  </a:lnTo>
                  <a:lnTo>
                    <a:pt x="1281" y="708"/>
                  </a:lnTo>
                  <a:lnTo>
                    <a:pt x="1278" y="704"/>
                  </a:lnTo>
                  <a:lnTo>
                    <a:pt x="1272" y="704"/>
                  </a:lnTo>
                  <a:lnTo>
                    <a:pt x="1258" y="708"/>
                  </a:lnTo>
                  <a:lnTo>
                    <a:pt x="1250" y="715"/>
                  </a:lnTo>
                  <a:lnTo>
                    <a:pt x="1236" y="720"/>
                  </a:lnTo>
                  <a:lnTo>
                    <a:pt x="1219" y="728"/>
                  </a:lnTo>
                  <a:lnTo>
                    <a:pt x="1202" y="738"/>
                  </a:lnTo>
                  <a:lnTo>
                    <a:pt x="1158" y="764"/>
                  </a:lnTo>
                  <a:lnTo>
                    <a:pt x="1107" y="796"/>
                  </a:lnTo>
                  <a:lnTo>
                    <a:pt x="1051" y="828"/>
                  </a:lnTo>
                  <a:lnTo>
                    <a:pt x="995" y="861"/>
                  </a:lnTo>
                  <a:lnTo>
                    <a:pt x="939" y="892"/>
                  </a:lnTo>
                  <a:lnTo>
                    <a:pt x="886" y="915"/>
                  </a:lnTo>
                  <a:lnTo>
                    <a:pt x="863" y="925"/>
                  </a:lnTo>
                  <a:lnTo>
                    <a:pt x="841" y="933"/>
                  </a:lnTo>
                  <a:lnTo>
                    <a:pt x="821" y="939"/>
                  </a:lnTo>
                  <a:lnTo>
                    <a:pt x="802" y="941"/>
                  </a:lnTo>
                  <a:lnTo>
                    <a:pt x="765" y="945"/>
                  </a:lnTo>
                  <a:lnTo>
                    <a:pt x="732" y="941"/>
                  </a:lnTo>
                  <a:lnTo>
                    <a:pt x="698" y="937"/>
                  </a:lnTo>
                  <a:lnTo>
                    <a:pt x="667" y="931"/>
                  </a:lnTo>
                  <a:lnTo>
                    <a:pt x="637" y="925"/>
                  </a:lnTo>
                  <a:lnTo>
                    <a:pt x="603" y="923"/>
                  </a:lnTo>
                  <a:lnTo>
                    <a:pt x="569" y="925"/>
                  </a:lnTo>
                  <a:lnTo>
                    <a:pt x="530" y="931"/>
                  </a:lnTo>
                  <a:lnTo>
                    <a:pt x="488" y="939"/>
                  </a:lnTo>
                  <a:lnTo>
                    <a:pt x="404" y="961"/>
                  </a:lnTo>
                  <a:lnTo>
                    <a:pt x="362" y="973"/>
                  </a:lnTo>
                  <a:lnTo>
                    <a:pt x="322" y="985"/>
                  </a:lnTo>
                  <a:lnTo>
                    <a:pt x="289" y="998"/>
                  </a:lnTo>
                  <a:lnTo>
                    <a:pt x="261" y="1012"/>
                  </a:lnTo>
                  <a:lnTo>
                    <a:pt x="239" y="1029"/>
                  </a:lnTo>
                  <a:lnTo>
                    <a:pt x="221" y="1048"/>
                  </a:lnTo>
                  <a:lnTo>
                    <a:pt x="210" y="1069"/>
                  </a:lnTo>
                  <a:lnTo>
                    <a:pt x="202" y="1088"/>
                  </a:lnTo>
                  <a:lnTo>
                    <a:pt x="193" y="1108"/>
                  </a:lnTo>
                  <a:lnTo>
                    <a:pt x="185" y="1126"/>
                  </a:lnTo>
                  <a:lnTo>
                    <a:pt x="179" y="1142"/>
                  </a:lnTo>
                  <a:lnTo>
                    <a:pt x="168" y="1156"/>
                  </a:lnTo>
                  <a:lnTo>
                    <a:pt x="157" y="1166"/>
                  </a:lnTo>
                  <a:lnTo>
                    <a:pt x="149" y="1175"/>
                  </a:lnTo>
                  <a:lnTo>
                    <a:pt x="126" y="1188"/>
                  </a:lnTo>
                  <a:lnTo>
                    <a:pt x="107" y="1192"/>
                  </a:lnTo>
                  <a:lnTo>
                    <a:pt x="84" y="1193"/>
                  </a:lnTo>
                  <a:lnTo>
                    <a:pt x="73" y="1196"/>
                  </a:lnTo>
                  <a:lnTo>
                    <a:pt x="62" y="1200"/>
                  </a:lnTo>
                  <a:lnTo>
                    <a:pt x="48" y="1202"/>
                  </a:lnTo>
                  <a:lnTo>
                    <a:pt x="34" y="1203"/>
                  </a:lnTo>
                  <a:lnTo>
                    <a:pt x="22" y="1202"/>
                  </a:lnTo>
                  <a:lnTo>
                    <a:pt x="14" y="1193"/>
                  </a:lnTo>
                  <a:lnTo>
                    <a:pt x="8" y="1188"/>
                  </a:lnTo>
                  <a:lnTo>
                    <a:pt x="6" y="1180"/>
                  </a:lnTo>
                  <a:lnTo>
                    <a:pt x="3" y="1170"/>
                  </a:lnTo>
                  <a:lnTo>
                    <a:pt x="0" y="1156"/>
                  </a:lnTo>
                  <a:lnTo>
                    <a:pt x="0" y="1140"/>
                  </a:lnTo>
                  <a:lnTo>
                    <a:pt x="0" y="1120"/>
                  </a:lnTo>
                  <a:lnTo>
                    <a:pt x="0" y="1096"/>
                  </a:lnTo>
                  <a:lnTo>
                    <a:pt x="0" y="1070"/>
                  </a:lnTo>
                  <a:lnTo>
                    <a:pt x="3" y="1042"/>
                  </a:lnTo>
                  <a:lnTo>
                    <a:pt x="6" y="1012"/>
                  </a:lnTo>
                  <a:lnTo>
                    <a:pt x="11" y="951"/>
                  </a:lnTo>
                  <a:lnTo>
                    <a:pt x="17" y="889"/>
                  </a:lnTo>
                  <a:lnTo>
                    <a:pt x="22" y="830"/>
                  </a:lnTo>
                  <a:lnTo>
                    <a:pt x="26" y="802"/>
                  </a:lnTo>
                  <a:lnTo>
                    <a:pt x="28" y="778"/>
                  </a:lnTo>
                  <a:lnTo>
                    <a:pt x="31" y="756"/>
                  </a:lnTo>
                  <a:lnTo>
                    <a:pt x="31" y="738"/>
                  </a:lnTo>
                </a:path>
              </a:pathLst>
            </a:custGeom>
            <a:solidFill>
              <a:srgbClr val="FFFFCC"/>
            </a:solidFill>
            <a:ln w="508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9725" name="Text Box 6"/>
            <p:cNvSpPr txBox="1">
              <a:spLocks noChangeArrowheads="1"/>
            </p:cNvSpPr>
            <p:nvPr/>
          </p:nvSpPr>
          <p:spPr bwMode="auto">
            <a:xfrm>
              <a:off x="521" y="2296"/>
              <a:ext cx="81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2000" b="1">
                  <a:latin typeface="Arial" charset="0"/>
                </a:rPr>
                <a:t>HIGADO</a:t>
              </a:r>
            </a:p>
          </p:txBody>
        </p:sp>
      </p:grpSp>
      <p:sp>
        <p:nvSpPr>
          <p:cNvPr id="129031" name="Oval 7"/>
          <p:cNvSpPr>
            <a:spLocks noChangeArrowheads="1"/>
          </p:cNvSpPr>
          <p:nvPr/>
        </p:nvSpPr>
        <p:spPr bwMode="auto">
          <a:xfrm>
            <a:off x="2627313" y="1989138"/>
            <a:ext cx="863600" cy="863600"/>
          </a:xfrm>
          <a:prstGeom prst="ellipse">
            <a:avLst/>
          </a:prstGeom>
          <a:solidFill>
            <a:srgbClr val="CC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  <a:latin typeface="Arial" charset="0"/>
              </a:rPr>
              <a:t>VLDL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0000CC"/>
                </a:solidFill>
                <a:latin typeface="Arial" charset="0"/>
              </a:rPr>
              <a:t>TG</a:t>
            </a:r>
          </a:p>
        </p:txBody>
      </p:sp>
      <p:sp>
        <p:nvSpPr>
          <p:cNvPr id="129033" name="Oval 9"/>
          <p:cNvSpPr>
            <a:spLocks noChangeArrowheads="1"/>
          </p:cNvSpPr>
          <p:nvPr/>
        </p:nvSpPr>
        <p:spPr bwMode="auto">
          <a:xfrm>
            <a:off x="5507038" y="2133600"/>
            <a:ext cx="792162" cy="792163"/>
          </a:xfrm>
          <a:prstGeom prst="ellipse">
            <a:avLst/>
          </a:prstGeom>
          <a:solidFill>
            <a:srgbClr val="CC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  <a:latin typeface="Arial" charset="0"/>
              </a:rPr>
              <a:t>VLDL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0000CC"/>
                </a:solidFill>
                <a:latin typeface="Arial" charset="0"/>
              </a:rPr>
              <a:t>TG</a:t>
            </a:r>
          </a:p>
        </p:txBody>
      </p:sp>
      <p:sp>
        <p:nvSpPr>
          <p:cNvPr id="129035" name="Text Box 11"/>
          <p:cNvSpPr txBox="1">
            <a:spLocks noChangeArrowheads="1"/>
          </p:cNvSpPr>
          <p:nvPr/>
        </p:nvSpPr>
        <p:spPr bwMode="auto">
          <a:xfrm>
            <a:off x="1547813" y="3573463"/>
            <a:ext cx="1225550" cy="5318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r>
              <a:rPr lang="es-ES" altLang="es-AR" sz="1800" b="1" i="1">
                <a:latin typeface="Arial" charset="0"/>
              </a:rPr>
              <a:t>Lipasa</a:t>
            </a:r>
          </a:p>
          <a:p>
            <a:pPr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r>
              <a:rPr lang="es-ES" altLang="es-AR" sz="1800" b="1" i="1">
                <a:latin typeface="Arial" charset="0"/>
              </a:rPr>
              <a:t> Hepática</a:t>
            </a:r>
          </a:p>
        </p:txBody>
      </p:sp>
      <p:sp>
        <p:nvSpPr>
          <p:cNvPr id="129036" name="Freeform 12"/>
          <p:cNvSpPr>
            <a:spLocks/>
          </p:cNvSpPr>
          <p:nvPr/>
        </p:nvSpPr>
        <p:spPr bwMode="auto">
          <a:xfrm rot="12450160" flipH="1">
            <a:off x="2316163" y="4168775"/>
            <a:ext cx="2371725" cy="85725"/>
          </a:xfrm>
          <a:custGeom>
            <a:avLst/>
            <a:gdLst>
              <a:gd name="T0" fmla="*/ 2147483647 w 499"/>
              <a:gd name="T1" fmla="*/ 2147483647 h 317"/>
              <a:gd name="T2" fmla="*/ 2147483647 w 499"/>
              <a:gd name="T3" fmla="*/ 2147483647 h 317"/>
              <a:gd name="T4" fmla="*/ 2147483647 w 499"/>
              <a:gd name="T5" fmla="*/ 2147483647 h 317"/>
              <a:gd name="T6" fmla="*/ 0 w 499"/>
              <a:gd name="T7" fmla="*/ 2147483647 h 317"/>
              <a:gd name="T8" fmla="*/ 0 60000 65536"/>
              <a:gd name="T9" fmla="*/ 0 60000 65536"/>
              <a:gd name="T10" fmla="*/ 0 60000 65536"/>
              <a:gd name="T11" fmla="*/ 0 60000 65536"/>
              <a:gd name="T12" fmla="*/ 0 w 499"/>
              <a:gd name="T13" fmla="*/ 0 h 317"/>
              <a:gd name="T14" fmla="*/ 499 w 499"/>
              <a:gd name="T15" fmla="*/ 317 h 3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9" h="317">
                <a:moveTo>
                  <a:pt x="499" y="227"/>
                </a:moveTo>
                <a:cubicBezTo>
                  <a:pt x="461" y="151"/>
                  <a:pt x="423" y="75"/>
                  <a:pt x="363" y="45"/>
                </a:cubicBezTo>
                <a:cubicBezTo>
                  <a:pt x="303" y="15"/>
                  <a:pt x="196" y="0"/>
                  <a:pt x="136" y="45"/>
                </a:cubicBezTo>
                <a:cubicBezTo>
                  <a:pt x="76" y="90"/>
                  <a:pt x="23" y="279"/>
                  <a:pt x="0" y="317"/>
                </a:cubicBezTo>
              </a:path>
            </a:pathLst>
          </a:custGeom>
          <a:noFill/>
          <a:ln w="412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29037" name="AutoShape 13" descr="25%"/>
          <p:cNvSpPr>
            <a:spLocks noChangeArrowheads="1"/>
          </p:cNvSpPr>
          <p:nvPr/>
        </p:nvSpPr>
        <p:spPr bwMode="auto">
          <a:xfrm>
            <a:off x="2700338" y="5734050"/>
            <a:ext cx="2305050" cy="863600"/>
          </a:xfrm>
          <a:prstGeom prst="flowChartPunchedTape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>
                <a:latin typeface="Arial" charset="0"/>
              </a:rPr>
              <a:t>TEJIDO PERIFERICO</a:t>
            </a:r>
          </a:p>
        </p:txBody>
      </p:sp>
      <p:sp>
        <p:nvSpPr>
          <p:cNvPr id="129038" name="Freeform 14"/>
          <p:cNvSpPr>
            <a:spLocks/>
          </p:cNvSpPr>
          <p:nvPr/>
        </p:nvSpPr>
        <p:spPr bwMode="auto">
          <a:xfrm rot="-2525471">
            <a:off x="1633538" y="2190750"/>
            <a:ext cx="1069975" cy="377825"/>
          </a:xfrm>
          <a:custGeom>
            <a:avLst/>
            <a:gdLst>
              <a:gd name="T0" fmla="*/ 2147483647 w 499"/>
              <a:gd name="T1" fmla="*/ 2147483647 h 317"/>
              <a:gd name="T2" fmla="*/ 2147483647 w 499"/>
              <a:gd name="T3" fmla="*/ 2147483647 h 317"/>
              <a:gd name="T4" fmla="*/ 2147483647 w 499"/>
              <a:gd name="T5" fmla="*/ 2147483647 h 317"/>
              <a:gd name="T6" fmla="*/ 0 w 499"/>
              <a:gd name="T7" fmla="*/ 2147483647 h 317"/>
              <a:gd name="T8" fmla="*/ 0 60000 65536"/>
              <a:gd name="T9" fmla="*/ 0 60000 65536"/>
              <a:gd name="T10" fmla="*/ 0 60000 65536"/>
              <a:gd name="T11" fmla="*/ 0 60000 65536"/>
              <a:gd name="T12" fmla="*/ 0 w 499"/>
              <a:gd name="T13" fmla="*/ 0 h 317"/>
              <a:gd name="T14" fmla="*/ 499 w 499"/>
              <a:gd name="T15" fmla="*/ 317 h 3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9" h="317">
                <a:moveTo>
                  <a:pt x="499" y="227"/>
                </a:moveTo>
                <a:cubicBezTo>
                  <a:pt x="461" y="151"/>
                  <a:pt x="423" y="75"/>
                  <a:pt x="363" y="45"/>
                </a:cubicBezTo>
                <a:cubicBezTo>
                  <a:pt x="303" y="15"/>
                  <a:pt x="196" y="0"/>
                  <a:pt x="136" y="45"/>
                </a:cubicBezTo>
                <a:cubicBezTo>
                  <a:pt x="76" y="90"/>
                  <a:pt x="23" y="279"/>
                  <a:pt x="0" y="317"/>
                </a:cubicBezTo>
              </a:path>
            </a:pathLst>
          </a:custGeom>
          <a:noFill/>
          <a:ln w="41275">
            <a:solidFill>
              <a:srgbClr val="FF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29068" name="Oval 44"/>
          <p:cNvSpPr>
            <a:spLocks noChangeArrowheads="1"/>
          </p:cNvSpPr>
          <p:nvPr/>
        </p:nvSpPr>
        <p:spPr bwMode="auto">
          <a:xfrm>
            <a:off x="2627313" y="1484313"/>
            <a:ext cx="720725" cy="649287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Apo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B-100</a:t>
            </a:r>
          </a:p>
        </p:txBody>
      </p:sp>
      <p:sp>
        <p:nvSpPr>
          <p:cNvPr id="129069" name="Oval 45"/>
          <p:cNvSpPr>
            <a:spLocks noChangeArrowheads="1"/>
          </p:cNvSpPr>
          <p:nvPr/>
        </p:nvSpPr>
        <p:spPr bwMode="auto">
          <a:xfrm>
            <a:off x="5507038" y="1630363"/>
            <a:ext cx="504825" cy="503237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Apo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B-100</a:t>
            </a:r>
            <a:endParaRPr lang="es-ES" altLang="es-AR" sz="1200">
              <a:latin typeface="Arial" charset="0"/>
            </a:endParaRPr>
          </a:p>
        </p:txBody>
      </p:sp>
      <p:sp>
        <p:nvSpPr>
          <p:cNvPr id="129070" name="Oval 46"/>
          <p:cNvSpPr>
            <a:spLocks noChangeArrowheads="1"/>
          </p:cNvSpPr>
          <p:nvPr/>
        </p:nvSpPr>
        <p:spPr bwMode="auto">
          <a:xfrm>
            <a:off x="6299200" y="2062163"/>
            <a:ext cx="504825" cy="503237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Apo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CII</a:t>
            </a:r>
            <a:endParaRPr lang="es-ES" altLang="es-AR" sz="1200">
              <a:latin typeface="Arial" charset="0"/>
            </a:endParaRPr>
          </a:p>
        </p:txBody>
      </p:sp>
      <p:sp>
        <p:nvSpPr>
          <p:cNvPr id="129071" name="Oval 47"/>
          <p:cNvSpPr>
            <a:spLocks noChangeArrowheads="1"/>
          </p:cNvSpPr>
          <p:nvPr/>
        </p:nvSpPr>
        <p:spPr bwMode="auto">
          <a:xfrm>
            <a:off x="5148263" y="2638425"/>
            <a:ext cx="504825" cy="503238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Apo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E</a:t>
            </a:r>
            <a:endParaRPr lang="es-ES" altLang="es-AR" sz="1200">
              <a:latin typeface="Arial" charset="0"/>
            </a:endParaRPr>
          </a:p>
        </p:txBody>
      </p:sp>
      <p:sp>
        <p:nvSpPr>
          <p:cNvPr id="129072" name="Oval 48"/>
          <p:cNvSpPr>
            <a:spLocks noChangeArrowheads="1"/>
          </p:cNvSpPr>
          <p:nvPr/>
        </p:nvSpPr>
        <p:spPr bwMode="auto">
          <a:xfrm>
            <a:off x="4500563" y="4724400"/>
            <a:ext cx="504825" cy="503238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Apo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B-100</a:t>
            </a:r>
            <a:endParaRPr lang="es-ES" altLang="es-AR" sz="1800">
              <a:latin typeface="Arial" charset="0"/>
            </a:endParaRPr>
          </a:p>
        </p:txBody>
      </p:sp>
      <p:grpSp>
        <p:nvGrpSpPr>
          <p:cNvPr id="3" name="Group 58"/>
          <p:cNvGrpSpPr>
            <a:grpSpLocks/>
          </p:cNvGrpSpPr>
          <p:nvPr/>
        </p:nvGrpSpPr>
        <p:grpSpPr bwMode="auto">
          <a:xfrm>
            <a:off x="419100" y="3716338"/>
            <a:ext cx="8402638" cy="2816225"/>
            <a:chOff x="264" y="2341"/>
            <a:chExt cx="5293" cy="1774"/>
          </a:xfrm>
        </p:grpSpPr>
        <p:grpSp>
          <p:nvGrpSpPr>
            <p:cNvPr id="29717" name="Group 59"/>
            <p:cNvGrpSpPr>
              <a:grpSpLocks/>
            </p:cNvGrpSpPr>
            <p:nvPr/>
          </p:nvGrpSpPr>
          <p:grpSpPr bwMode="auto">
            <a:xfrm>
              <a:off x="264" y="2341"/>
              <a:ext cx="1573" cy="1180"/>
              <a:chOff x="302" y="2568"/>
              <a:chExt cx="1573" cy="1180"/>
            </a:xfrm>
          </p:grpSpPr>
          <p:grpSp>
            <p:nvGrpSpPr>
              <p:cNvPr id="29720" name="Group 60"/>
              <p:cNvGrpSpPr>
                <a:grpSpLocks/>
              </p:cNvGrpSpPr>
              <p:nvPr/>
            </p:nvGrpSpPr>
            <p:grpSpPr bwMode="auto">
              <a:xfrm>
                <a:off x="302" y="3203"/>
                <a:ext cx="1573" cy="545"/>
                <a:chOff x="302" y="3203"/>
                <a:chExt cx="1573" cy="545"/>
              </a:xfrm>
            </p:grpSpPr>
            <p:sp>
              <p:nvSpPr>
                <p:cNvPr id="29722" name="AutoShape 61"/>
                <p:cNvSpPr>
                  <a:spLocks noChangeArrowheads="1"/>
                </p:cNvSpPr>
                <p:nvPr/>
              </p:nvSpPr>
              <p:spPr bwMode="auto">
                <a:xfrm rot="2509480">
                  <a:off x="302" y="3349"/>
                  <a:ext cx="1573" cy="27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2156 w 21600"/>
                    <a:gd name="T13" fmla="*/ 12365 h 21600"/>
                    <a:gd name="T14" fmla="*/ 19444 w 21600"/>
                    <a:gd name="T15" fmla="*/ 18548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00" y="0"/>
                      </a:moveTo>
                      <a:lnTo>
                        <a:pt x="6480" y="6171"/>
                      </a:lnTo>
                      <a:lnTo>
                        <a:pt x="8640" y="6171"/>
                      </a:lnTo>
                      <a:lnTo>
                        <a:pt x="8640" y="12343"/>
                      </a:lnTo>
                      <a:lnTo>
                        <a:pt x="4320" y="12343"/>
                      </a:lnTo>
                      <a:lnTo>
                        <a:pt x="4320" y="9257"/>
                      </a:lnTo>
                      <a:lnTo>
                        <a:pt x="0" y="15429"/>
                      </a:lnTo>
                      <a:lnTo>
                        <a:pt x="4320" y="21600"/>
                      </a:lnTo>
                      <a:lnTo>
                        <a:pt x="4320" y="18514"/>
                      </a:lnTo>
                      <a:lnTo>
                        <a:pt x="17280" y="18514"/>
                      </a:lnTo>
                      <a:lnTo>
                        <a:pt x="17280" y="21600"/>
                      </a:lnTo>
                      <a:lnTo>
                        <a:pt x="21600" y="15429"/>
                      </a:lnTo>
                      <a:lnTo>
                        <a:pt x="17280" y="9257"/>
                      </a:lnTo>
                      <a:lnTo>
                        <a:pt x="17280" y="12343"/>
                      </a:lnTo>
                      <a:lnTo>
                        <a:pt x="12960" y="12343"/>
                      </a:lnTo>
                      <a:lnTo>
                        <a:pt x="12960" y="6171"/>
                      </a:lnTo>
                      <a:lnTo>
                        <a:pt x="15120" y="6171"/>
                      </a:lnTo>
                      <a:lnTo>
                        <a:pt x="108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29723" name="Oval 62"/>
                <p:cNvSpPr>
                  <a:spLocks noChangeArrowheads="1"/>
                </p:cNvSpPr>
                <p:nvPr/>
              </p:nvSpPr>
              <p:spPr bwMode="auto">
                <a:xfrm>
                  <a:off x="793" y="3203"/>
                  <a:ext cx="545" cy="545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s-ES" altLang="es-AR" sz="1800" b="1">
                      <a:solidFill>
                        <a:srgbClr val="FF0000"/>
                      </a:solidFill>
                      <a:latin typeface="Arial" charset="0"/>
                    </a:rPr>
                    <a:t>LDL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s-ES" altLang="es-AR" sz="1800" b="1">
                      <a:solidFill>
                        <a:srgbClr val="0000CC"/>
                      </a:solidFill>
                      <a:latin typeface="Arial" charset="0"/>
                    </a:rPr>
                    <a:t>CE</a:t>
                  </a:r>
                </a:p>
              </p:txBody>
            </p:sp>
          </p:grpSp>
          <p:sp>
            <p:nvSpPr>
              <p:cNvPr id="29721" name="Freeform 63"/>
              <p:cNvSpPr>
                <a:spLocks/>
              </p:cNvSpPr>
              <p:nvPr/>
            </p:nvSpPr>
            <p:spPr bwMode="auto">
              <a:xfrm rot="-5400000">
                <a:off x="748" y="2795"/>
                <a:ext cx="590" cy="136"/>
              </a:xfrm>
              <a:custGeom>
                <a:avLst/>
                <a:gdLst>
                  <a:gd name="T0" fmla="*/ 1153 w 499"/>
                  <a:gd name="T1" fmla="*/ 3 h 317"/>
                  <a:gd name="T2" fmla="*/ 837 w 499"/>
                  <a:gd name="T3" fmla="*/ 0 h 317"/>
                  <a:gd name="T4" fmla="*/ 315 w 499"/>
                  <a:gd name="T5" fmla="*/ 0 h 317"/>
                  <a:gd name="T6" fmla="*/ 0 w 499"/>
                  <a:gd name="T7" fmla="*/ 5 h 3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9"/>
                  <a:gd name="T13" fmla="*/ 0 h 317"/>
                  <a:gd name="T14" fmla="*/ 499 w 499"/>
                  <a:gd name="T15" fmla="*/ 317 h 3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9" h="317">
                    <a:moveTo>
                      <a:pt x="499" y="227"/>
                    </a:moveTo>
                    <a:cubicBezTo>
                      <a:pt x="461" y="151"/>
                      <a:pt x="423" y="75"/>
                      <a:pt x="363" y="45"/>
                    </a:cubicBezTo>
                    <a:cubicBezTo>
                      <a:pt x="303" y="15"/>
                      <a:pt x="196" y="0"/>
                      <a:pt x="136" y="45"/>
                    </a:cubicBezTo>
                    <a:cubicBezTo>
                      <a:pt x="76" y="90"/>
                      <a:pt x="23" y="279"/>
                      <a:pt x="0" y="317"/>
                    </a:cubicBezTo>
                  </a:path>
                </a:pathLst>
              </a:custGeom>
              <a:noFill/>
              <a:ln w="41275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9718" name="Oval 64"/>
            <p:cNvSpPr>
              <a:spLocks noChangeArrowheads="1"/>
            </p:cNvSpPr>
            <p:nvPr/>
          </p:nvSpPr>
          <p:spPr bwMode="auto">
            <a:xfrm>
              <a:off x="1247" y="3022"/>
              <a:ext cx="318" cy="317"/>
            </a:xfrm>
            <a:prstGeom prst="ellipse">
              <a:avLst/>
            </a:prstGeom>
            <a:solidFill>
              <a:srgbClr val="66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200" b="1">
                  <a:latin typeface="Arial" charset="0"/>
                </a:rPr>
                <a:t>Apo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200" b="1">
                  <a:latin typeface="Arial" charset="0"/>
                </a:rPr>
                <a:t>B-100</a:t>
              </a:r>
              <a:endParaRPr lang="es-ES" altLang="es-AR" sz="1800">
                <a:latin typeface="Arial" charset="0"/>
              </a:endParaRPr>
            </a:p>
          </p:txBody>
        </p:sp>
        <p:sp>
          <p:nvSpPr>
            <p:cNvPr id="29719" name="Text Box 65"/>
            <p:cNvSpPr txBox="1">
              <a:spLocks noChangeArrowheads="1"/>
            </p:cNvSpPr>
            <p:nvPr/>
          </p:nvSpPr>
          <p:spPr bwMode="auto">
            <a:xfrm>
              <a:off x="3606" y="3884"/>
              <a:ext cx="195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s-AR" sz="1800">
                <a:latin typeface="Arial" charset="0"/>
              </a:endParaRPr>
            </a:p>
          </p:txBody>
        </p:sp>
      </p:grpSp>
      <p:sp>
        <p:nvSpPr>
          <p:cNvPr id="29713" name="Line 66"/>
          <p:cNvSpPr>
            <a:spLocks noChangeShapeType="1"/>
          </p:cNvSpPr>
          <p:nvPr/>
        </p:nvSpPr>
        <p:spPr bwMode="auto">
          <a:xfrm>
            <a:off x="3924300" y="2420938"/>
            <a:ext cx="1152525" cy="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9714" name="Line 68"/>
          <p:cNvSpPr>
            <a:spLocks noChangeShapeType="1"/>
          </p:cNvSpPr>
          <p:nvPr/>
        </p:nvSpPr>
        <p:spPr bwMode="auto">
          <a:xfrm flipH="1">
            <a:off x="5724525" y="3068638"/>
            <a:ext cx="21590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9715" name="Oval 69"/>
          <p:cNvSpPr>
            <a:spLocks noChangeArrowheads="1"/>
          </p:cNvSpPr>
          <p:nvPr/>
        </p:nvSpPr>
        <p:spPr bwMode="auto">
          <a:xfrm>
            <a:off x="6227763" y="2997200"/>
            <a:ext cx="2592387" cy="1871663"/>
          </a:xfrm>
          <a:prstGeom prst="ellipse">
            <a:avLst/>
          </a:prstGeom>
          <a:solidFill>
            <a:srgbClr val="F1A1C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 dirty="0">
                <a:latin typeface="Arial" charset="0"/>
              </a:rPr>
              <a:t>por acción de la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 i="1" u="sng" dirty="0" err="1" smtClean="0">
                <a:latin typeface="Arial" charset="0"/>
              </a:rPr>
              <a:t>Lipoproteinlipasa</a:t>
            </a:r>
            <a:r>
              <a:rPr lang="es-AR" altLang="es-AR" sz="1800" b="1" i="1" u="sng" dirty="0" smtClean="0">
                <a:latin typeface="Arial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 dirty="0" smtClean="0">
                <a:latin typeface="Arial" charset="0"/>
              </a:rPr>
              <a:t>endotelial</a:t>
            </a:r>
            <a:endParaRPr lang="es-AR" altLang="es-AR" sz="18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 dirty="0">
                <a:latin typeface="Arial" charset="0"/>
              </a:rPr>
              <a:t>pierde TG</a:t>
            </a:r>
            <a:endParaRPr lang="es-ES" altLang="es-AR" sz="1800" b="1" dirty="0">
              <a:latin typeface="Arial" charset="0"/>
            </a:endParaRPr>
          </a:p>
        </p:txBody>
      </p:sp>
      <p:sp>
        <p:nvSpPr>
          <p:cNvPr id="29" name="Oval 47"/>
          <p:cNvSpPr>
            <a:spLocks noChangeArrowheads="1"/>
          </p:cNvSpPr>
          <p:nvPr/>
        </p:nvSpPr>
        <p:spPr bwMode="auto">
          <a:xfrm>
            <a:off x="5000625" y="4068763"/>
            <a:ext cx="504825" cy="503237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Apo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E</a:t>
            </a:r>
            <a:endParaRPr lang="es-ES" altLang="es-AR" sz="1200">
              <a:latin typeface="Arial" charset="0"/>
            </a:endParaRPr>
          </a:p>
        </p:txBody>
      </p:sp>
      <p:sp>
        <p:nvSpPr>
          <p:cNvPr id="31" name="Freeform 12"/>
          <p:cNvSpPr>
            <a:spLocks/>
          </p:cNvSpPr>
          <p:nvPr/>
        </p:nvSpPr>
        <p:spPr bwMode="auto">
          <a:xfrm rot="12450160" flipH="1">
            <a:off x="2664042" y="4675791"/>
            <a:ext cx="2468248" cy="1200292"/>
          </a:xfrm>
          <a:custGeom>
            <a:avLst/>
            <a:gdLst>
              <a:gd name="T0" fmla="*/ 2147483647 w 499"/>
              <a:gd name="T1" fmla="*/ 2147483647 h 317"/>
              <a:gd name="T2" fmla="*/ 2147483647 w 499"/>
              <a:gd name="T3" fmla="*/ 2147483647 h 317"/>
              <a:gd name="T4" fmla="*/ 2147483647 w 499"/>
              <a:gd name="T5" fmla="*/ 2147483647 h 317"/>
              <a:gd name="T6" fmla="*/ 0 w 499"/>
              <a:gd name="T7" fmla="*/ 2147483647 h 317"/>
              <a:gd name="T8" fmla="*/ 0 60000 65536"/>
              <a:gd name="T9" fmla="*/ 0 60000 65536"/>
              <a:gd name="T10" fmla="*/ 0 60000 65536"/>
              <a:gd name="T11" fmla="*/ 0 60000 65536"/>
              <a:gd name="T12" fmla="*/ 0 w 499"/>
              <a:gd name="T13" fmla="*/ 0 h 317"/>
              <a:gd name="T14" fmla="*/ 499 w 499"/>
              <a:gd name="T15" fmla="*/ 317 h 317"/>
              <a:gd name="connsiteX0" fmla="*/ 10000 w 10000"/>
              <a:gd name="connsiteY0" fmla="*/ 5796 h 26351"/>
              <a:gd name="connsiteX1" fmla="*/ 6931 w 10000"/>
              <a:gd name="connsiteY1" fmla="*/ 26324 h 26351"/>
              <a:gd name="connsiteX2" fmla="*/ 2725 w 10000"/>
              <a:gd name="connsiteY2" fmla="*/ 55 h 26351"/>
              <a:gd name="connsiteX3" fmla="*/ 0 w 10000"/>
              <a:gd name="connsiteY3" fmla="*/ 8635 h 26351"/>
              <a:gd name="connsiteX0" fmla="*/ 9183 w 9183"/>
              <a:gd name="connsiteY0" fmla="*/ 52609 h 52609"/>
              <a:gd name="connsiteX1" fmla="*/ 6931 w 9183"/>
              <a:gd name="connsiteY1" fmla="*/ 26344 h 52609"/>
              <a:gd name="connsiteX2" fmla="*/ 2725 w 9183"/>
              <a:gd name="connsiteY2" fmla="*/ 75 h 52609"/>
              <a:gd name="connsiteX3" fmla="*/ 0 w 9183"/>
              <a:gd name="connsiteY3" fmla="*/ 8655 h 52609"/>
              <a:gd name="connsiteX0" fmla="*/ 9879 w 9879"/>
              <a:gd name="connsiteY0" fmla="*/ 11865 h 11865"/>
              <a:gd name="connsiteX1" fmla="*/ 7427 w 9879"/>
              <a:gd name="connsiteY1" fmla="*/ 6873 h 11865"/>
              <a:gd name="connsiteX2" fmla="*/ 2846 w 9879"/>
              <a:gd name="connsiteY2" fmla="*/ 1879 h 11865"/>
              <a:gd name="connsiteX3" fmla="*/ 0 w 9879"/>
              <a:gd name="connsiteY3" fmla="*/ 15 h 11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79" h="11865">
                <a:moveTo>
                  <a:pt x="9879" y="11865"/>
                </a:moveTo>
                <a:cubicBezTo>
                  <a:pt x="9049" y="11409"/>
                  <a:pt x="8598" y="8537"/>
                  <a:pt x="7427" y="6873"/>
                </a:cubicBezTo>
                <a:cubicBezTo>
                  <a:pt x="6255" y="5208"/>
                  <a:pt x="4156" y="1609"/>
                  <a:pt x="2846" y="1879"/>
                </a:cubicBezTo>
                <a:cubicBezTo>
                  <a:pt x="1537" y="2149"/>
                  <a:pt x="502" y="-213"/>
                  <a:pt x="0" y="15"/>
                </a:cubicBezTo>
              </a:path>
            </a:pathLst>
          </a:cu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29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9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9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29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29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9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29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29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29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29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29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29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 animBg="1"/>
      <p:bldP spid="129027" grpId="0" animBg="1"/>
      <p:bldP spid="129031" grpId="0" animBg="1"/>
      <p:bldP spid="129033" grpId="0" animBg="1"/>
      <p:bldP spid="129035" grpId="0" animBg="1"/>
      <p:bldP spid="129036" grpId="0" animBg="1"/>
      <p:bldP spid="129037" grpId="0" animBg="1"/>
      <p:bldP spid="129038" grpId="0" animBg="1"/>
      <p:bldP spid="129068" grpId="0" animBg="1"/>
      <p:bldP spid="129069" grpId="0" animBg="1"/>
      <p:bldP spid="129070" grpId="0" animBg="1"/>
      <p:bldP spid="129071" grpId="0" animBg="1"/>
      <p:bldP spid="129072" grpId="0" animBg="1"/>
      <p:bldP spid="29713" grpId="0" animBg="1"/>
      <p:bldP spid="29714" grpId="0" animBg="1"/>
      <p:bldP spid="29715" grpId="0" animBg="1"/>
      <p:bldP spid="29" grpId="0" animBg="1"/>
      <p:bldP spid="3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AR" altLang="es-AR" smtClean="0">
                <a:solidFill>
                  <a:srgbClr val="C00000"/>
                </a:solidFill>
              </a:rPr>
              <a:t>Internalización de LDL</a:t>
            </a:r>
            <a:endParaRPr lang="es-ES" altLang="es-AR" smtClean="0">
              <a:solidFill>
                <a:srgbClr val="C00000"/>
              </a:solidFill>
            </a:endParaRPr>
          </a:p>
        </p:txBody>
      </p:sp>
      <p:sp>
        <p:nvSpPr>
          <p:cNvPr id="110595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772400" cy="4114800"/>
          </a:xfrm>
          <a:pattFill prst="pct20">
            <a:fgClr>
              <a:srgbClr val="66FFFF"/>
            </a:fgClr>
            <a:bgClr>
              <a:schemeClr val="bg1"/>
            </a:bgClr>
          </a:pattFill>
          <a:ln>
            <a:solidFill>
              <a:srgbClr val="3333CC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Char char="-"/>
            </a:pPr>
            <a:r>
              <a:rPr lang="es-AR" altLang="es-AR" dirty="0" smtClean="0"/>
              <a:t>Las LDL se fijan a receptores específicos que reconocen </a:t>
            </a:r>
            <a:r>
              <a:rPr lang="es-AR" altLang="es-AR" dirty="0" err="1" smtClean="0"/>
              <a:t>Apo</a:t>
            </a:r>
            <a:r>
              <a:rPr lang="es-AR" altLang="es-AR" dirty="0" smtClean="0"/>
              <a:t> B100 en tejidos </a:t>
            </a:r>
            <a:r>
              <a:rPr lang="es-AR" altLang="es-AR" dirty="0" err="1" smtClean="0"/>
              <a:t>extrahepáticos</a:t>
            </a:r>
            <a:r>
              <a:rPr lang="es-AR" altLang="es-AR" dirty="0" smtClean="0"/>
              <a:t> y el hígado, y es internalizado por endocitosis.</a:t>
            </a:r>
          </a:p>
          <a:p>
            <a:pPr>
              <a:buFontTx/>
              <a:buNone/>
            </a:pPr>
            <a:r>
              <a:rPr lang="es-AR" altLang="es-AR" dirty="0" smtClean="0"/>
              <a:t>- Liberan el colesterol al interior celular, la </a:t>
            </a:r>
            <a:r>
              <a:rPr lang="es-AR" altLang="es-AR" dirty="0" err="1" smtClean="0"/>
              <a:t>Apo</a:t>
            </a:r>
            <a:r>
              <a:rPr lang="es-AR" altLang="es-AR" dirty="0" smtClean="0"/>
              <a:t> B100 se degrada a aminoácidos y el receptor se envía a la membrana para ser reutilizado.</a:t>
            </a:r>
            <a:endParaRPr lang="es-ES" altLang="es-A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3 Grupo"/>
          <p:cNvGrpSpPr>
            <a:grpSpLocks/>
          </p:cNvGrpSpPr>
          <p:nvPr/>
        </p:nvGrpSpPr>
        <p:grpSpPr bwMode="auto">
          <a:xfrm>
            <a:off x="381000" y="877888"/>
            <a:ext cx="8382000" cy="5102225"/>
            <a:chOff x="381000" y="877888"/>
            <a:chExt cx="8382000" cy="5102225"/>
          </a:xfrm>
        </p:grpSpPr>
        <p:pic>
          <p:nvPicPr>
            <p:cNvPr id="32771" name="Imagen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877888"/>
              <a:ext cx="8382000" cy="5102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2" name="2 CuadroTexto"/>
            <p:cNvSpPr txBox="1">
              <a:spLocks noChangeArrowheads="1"/>
            </p:cNvSpPr>
            <p:nvPr/>
          </p:nvSpPr>
          <p:spPr bwMode="auto">
            <a:xfrm>
              <a:off x="5643570" y="4335669"/>
              <a:ext cx="2928958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IDL y algunas HDL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330200"/>
            <a:ext cx="8383588" cy="631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Elipse"/>
          <p:cNvSpPr/>
          <p:nvPr/>
        </p:nvSpPr>
        <p:spPr>
          <a:xfrm>
            <a:off x="357188" y="4000500"/>
            <a:ext cx="8286750" cy="2214563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4" name="3 Elipse"/>
          <p:cNvSpPr/>
          <p:nvPr/>
        </p:nvSpPr>
        <p:spPr>
          <a:xfrm rot="18733497">
            <a:off x="4775200" y="1908176"/>
            <a:ext cx="5127625" cy="226695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63"/>
          <p:cNvGrpSpPr>
            <a:grpSpLocks/>
          </p:cNvGrpSpPr>
          <p:nvPr/>
        </p:nvGrpSpPr>
        <p:grpSpPr bwMode="auto">
          <a:xfrm>
            <a:off x="1943100" y="2420938"/>
            <a:ext cx="4033838" cy="3030537"/>
            <a:chOff x="1292" y="1525"/>
            <a:chExt cx="2541" cy="1909"/>
          </a:xfrm>
        </p:grpSpPr>
        <p:grpSp>
          <p:nvGrpSpPr>
            <p:cNvPr id="4141" name="Grupo 20"/>
            <p:cNvGrpSpPr>
              <a:grpSpLocks/>
            </p:cNvGrpSpPr>
            <p:nvPr/>
          </p:nvGrpSpPr>
          <p:grpSpPr bwMode="auto">
            <a:xfrm>
              <a:off x="1292" y="1525"/>
              <a:ext cx="2273" cy="1852"/>
              <a:chOff x="1292" y="1797"/>
              <a:chExt cx="2132" cy="1588"/>
            </a:xfrm>
          </p:grpSpPr>
          <p:sp>
            <p:nvSpPr>
              <p:cNvPr id="4143" name="Rectángulo 17"/>
              <p:cNvSpPr>
                <a:spLocks noChangeArrowheads="1"/>
              </p:cNvSpPr>
              <p:nvPr/>
            </p:nvSpPr>
            <p:spPr bwMode="auto">
              <a:xfrm>
                <a:off x="1292" y="1797"/>
                <a:ext cx="2042" cy="15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s-ES_tradnl" altLang="es-AR" sz="1800">
                  <a:latin typeface="Arial" charset="0"/>
                </a:endParaRPr>
              </a:p>
            </p:txBody>
          </p:sp>
          <p:sp>
            <p:nvSpPr>
              <p:cNvPr id="4144" name="Rectángulo 19"/>
              <p:cNvSpPr>
                <a:spLocks noChangeArrowheads="1"/>
              </p:cNvSpPr>
              <p:nvPr/>
            </p:nvSpPr>
            <p:spPr bwMode="auto">
              <a:xfrm>
                <a:off x="3243" y="1797"/>
                <a:ext cx="181" cy="1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s-ES_tradnl" altLang="es-AR" sz="1800">
                  <a:latin typeface="Arial" charset="0"/>
                </a:endParaRPr>
              </a:p>
            </p:txBody>
          </p:sp>
        </p:grpSp>
        <p:sp>
          <p:nvSpPr>
            <p:cNvPr id="4142" name="Forma libre 18"/>
            <p:cNvSpPr>
              <a:spLocks/>
            </p:cNvSpPr>
            <p:nvPr/>
          </p:nvSpPr>
          <p:spPr bwMode="auto">
            <a:xfrm rot="197315">
              <a:off x="3324" y="1525"/>
              <a:ext cx="509" cy="1909"/>
            </a:xfrm>
            <a:custGeom>
              <a:avLst/>
              <a:gdLst>
                <a:gd name="T0" fmla="*/ 0 w 477"/>
                <a:gd name="T1" fmla="*/ 48 h 1637"/>
                <a:gd name="T2" fmla="*/ 701 w 477"/>
                <a:gd name="T3" fmla="*/ 142 h 1637"/>
                <a:gd name="T4" fmla="*/ 593 w 477"/>
                <a:gd name="T5" fmla="*/ 681 h 1637"/>
                <a:gd name="T6" fmla="*/ 181 w 477"/>
                <a:gd name="T7" fmla="*/ 904 h 1637"/>
                <a:gd name="T8" fmla="*/ 206 w 477"/>
                <a:gd name="T9" fmla="*/ 2090 h 1637"/>
                <a:gd name="T10" fmla="*/ 723 w 477"/>
                <a:gd name="T11" fmla="*/ 1967 h 1637"/>
                <a:gd name="T12" fmla="*/ 701 w 477"/>
                <a:gd name="T13" fmla="*/ 2294 h 1637"/>
                <a:gd name="T14" fmla="*/ 234 w 477"/>
                <a:gd name="T15" fmla="*/ 2608 h 1637"/>
                <a:gd name="T16" fmla="*/ 544 w 477"/>
                <a:gd name="T17" fmla="*/ 3249 h 1637"/>
                <a:gd name="T18" fmla="*/ 749 w 477"/>
                <a:gd name="T19" fmla="*/ 3462 h 1637"/>
                <a:gd name="T20" fmla="*/ 234 w 477"/>
                <a:gd name="T21" fmla="*/ 4218 h 1637"/>
                <a:gd name="T22" fmla="*/ 749 w 477"/>
                <a:gd name="T23" fmla="*/ 4852 h 1637"/>
                <a:gd name="T24" fmla="*/ 879 w 477"/>
                <a:gd name="T25" fmla="*/ 5491 h 1637"/>
                <a:gd name="T26" fmla="*/ 723 w 477"/>
                <a:gd name="T27" fmla="*/ 5287 h 1637"/>
                <a:gd name="T28" fmla="*/ 261 w 477"/>
                <a:gd name="T29" fmla="*/ 5924 h 1637"/>
                <a:gd name="T30" fmla="*/ 879 w 477"/>
                <a:gd name="T31" fmla="*/ 6464 h 1637"/>
                <a:gd name="T32" fmla="*/ 336 w 477"/>
                <a:gd name="T33" fmla="*/ 7110 h 1637"/>
                <a:gd name="T34" fmla="*/ 701 w 477"/>
                <a:gd name="T35" fmla="*/ 7844 h 1637"/>
                <a:gd name="T36" fmla="*/ 879 w 477"/>
                <a:gd name="T37" fmla="*/ 8384 h 1637"/>
                <a:gd name="T38" fmla="*/ 646 w 477"/>
                <a:gd name="T39" fmla="*/ 8707 h 1637"/>
                <a:gd name="T40" fmla="*/ 336 w 477"/>
                <a:gd name="T41" fmla="*/ 9021 h 1637"/>
                <a:gd name="T42" fmla="*/ 723 w 477"/>
                <a:gd name="T43" fmla="*/ 9357 h 1637"/>
                <a:gd name="T44" fmla="*/ 800 w 477"/>
                <a:gd name="T45" fmla="*/ 10205 h 1637"/>
                <a:gd name="T46" fmla="*/ 412 w 477"/>
                <a:gd name="T47" fmla="*/ 10747 h 1637"/>
                <a:gd name="T48" fmla="*/ 336 w 477"/>
                <a:gd name="T49" fmla="*/ 10843 h 1637"/>
                <a:gd name="T50" fmla="*/ 440 w 477"/>
                <a:gd name="T51" fmla="*/ 11278 h 1637"/>
                <a:gd name="T52" fmla="*/ 701 w 477"/>
                <a:gd name="T53" fmla="*/ 11393 h 1637"/>
                <a:gd name="T54" fmla="*/ 879 w 477"/>
                <a:gd name="T55" fmla="*/ 11278 h 1637"/>
                <a:gd name="T56" fmla="*/ 490 w 477"/>
                <a:gd name="T57" fmla="*/ 12563 h 1637"/>
                <a:gd name="T58" fmla="*/ 932 w 477"/>
                <a:gd name="T59" fmla="*/ 13094 h 1637"/>
                <a:gd name="T60" fmla="*/ 1008 w 477"/>
                <a:gd name="T61" fmla="*/ 13187 h 1637"/>
                <a:gd name="T62" fmla="*/ 932 w 477"/>
                <a:gd name="T63" fmla="*/ 13732 h 1637"/>
                <a:gd name="T64" fmla="*/ 386 w 477"/>
                <a:gd name="T65" fmla="*/ 13632 h 1637"/>
                <a:gd name="T66" fmla="*/ 1171 w 477"/>
                <a:gd name="T67" fmla="*/ 14490 h 1637"/>
                <a:gd name="T68" fmla="*/ 749 w 477"/>
                <a:gd name="T69" fmla="*/ 14692 h 1637"/>
                <a:gd name="T70" fmla="*/ 440 w 477"/>
                <a:gd name="T71" fmla="*/ 14692 h 1637"/>
                <a:gd name="T72" fmla="*/ 544 w 477"/>
                <a:gd name="T73" fmla="*/ 15337 h 1637"/>
                <a:gd name="T74" fmla="*/ 1035 w 477"/>
                <a:gd name="T75" fmla="*/ 15442 h 1637"/>
                <a:gd name="T76" fmla="*/ 879 w 477"/>
                <a:gd name="T77" fmla="*/ 16186 h 1637"/>
                <a:gd name="T78" fmla="*/ 593 w 477"/>
                <a:gd name="T79" fmla="*/ 15769 h 1637"/>
                <a:gd name="T80" fmla="*/ 440 w 477"/>
                <a:gd name="T81" fmla="*/ 16303 h 1637"/>
                <a:gd name="T82" fmla="*/ 1138 w 477"/>
                <a:gd name="T83" fmla="*/ 16615 h 1637"/>
                <a:gd name="T84" fmla="*/ 954 w 477"/>
                <a:gd name="T85" fmla="*/ 17375 h 1637"/>
                <a:gd name="T86" fmla="*/ 544 w 477"/>
                <a:gd name="T87" fmla="*/ 17264 h 1637"/>
                <a:gd name="T88" fmla="*/ 1216 w 477"/>
                <a:gd name="T89" fmla="*/ 18017 h 1637"/>
                <a:gd name="T90" fmla="*/ 1237 w 477"/>
                <a:gd name="T91" fmla="*/ 18431 h 1637"/>
                <a:gd name="T92" fmla="*/ 544 w 477"/>
                <a:gd name="T93" fmla="*/ 18552 h 1637"/>
                <a:gd name="T94" fmla="*/ 701 w 477"/>
                <a:gd name="T95" fmla="*/ 18873 h 163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77"/>
                <a:gd name="T145" fmla="*/ 0 h 1637"/>
                <a:gd name="T146" fmla="*/ 477 w 477"/>
                <a:gd name="T147" fmla="*/ 1637 h 16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77" h="1637">
                  <a:moveTo>
                    <a:pt x="0" y="4"/>
                  </a:moveTo>
                  <a:cubicBezTo>
                    <a:pt x="82" y="7"/>
                    <a:pt x="166" y="0"/>
                    <a:pt x="247" y="13"/>
                  </a:cubicBezTo>
                  <a:cubicBezTo>
                    <a:pt x="266" y="16"/>
                    <a:pt x="201" y="40"/>
                    <a:pt x="210" y="59"/>
                  </a:cubicBezTo>
                  <a:cubicBezTo>
                    <a:pt x="168" y="84"/>
                    <a:pt x="113" y="73"/>
                    <a:pt x="64" y="77"/>
                  </a:cubicBezTo>
                  <a:cubicBezTo>
                    <a:pt x="19" y="122"/>
                    <a:pt x="32" y="136"/>
                    <a:pt x="73" y="178"/>
                  </a:cubicBezTo>
                  <a:cubicBezTo>
                    <a:pt x="154" y="160"/>
                    <a:pt x="154" y="160"/>
                    <a:pt x="256" y="168"/>
                  </a:cubicBezTo>
                  <a:cubicBezTo>
                    <a:pt x="253" y="177"/>
                    <a:pt x="255" y="190"/>
                    <a:pt x="247" y="196"/>
                  </a:cubicBezTo>
                  <a:cubicBezTo>
                    <a:pt x="212" y="221"/>
                    <a:pt x="106" y="221"/>
                    <a:pt x="82" y="223"/>
                  </a:cubicBezTo>
                  <a:cubicBezTo>
                    <a:pt x="100" y="305"/>
                    <a:pt x="75" y="260"/>
                    <a:pt x="192" y="278"/>
                  </a:cubicBezTo>
                  <a:cubicBezTo>
                    <a:pt x="217" y="282"/>
                    <a:pt x="265" y="296"/>
                    <a:pt x="265" y="296"/>
                  </a:cubicBezTo>
                  <a:cubicBezTo>
                    <a:pt x="202" y="392"/>
                    <a:pt x="251" y="350"/>
                    <a:pt x="82" y="360"/>
                  </a:cubicBezTo>
                  <a:cubicBezTo>
                    <a:pt x="117" y="457"/>
                    <a:pt x="176" y="393"/>
                    <a:pt x="265" y="415"/>
                  </a:cubicBezTo>
                  <a:cubicBezTo>
                    <a:pt x="274" y="421"/>
                    <a:pt x="309" y="459"/>
                    <a:pt x="311" y="470"/>
                  </a:cubicBezTo>
                  <a:cubicBezTo>
                    <a:pt x="313" y="481"/>
                    <a:pt x="267" y="450"/>
                    <a:pt x="256" y="452"/>
                  </a:cubicBezTo>
                  <a:cubicBezTo>
                    <a:pt x="190" y="463"/>
                    <a:pt x="159" y="504"/>
                    <a:pt x="92" y="507"/>
                  </a:cubicBezTo>
                  <a:cubicBezTo>
                    <a:pt x="119" y="588"/>
                    <a:pt x="237" y="537"/>
                    <a:pt x="311" y="552"/>
                  </a:cubicBezTo>
                  <a:cubicBezTo>
                    <a:pt x="290" y="636"/>
                    <a:pt x="210" y="602"/>
                    <a:pt x="119" y="607"/>
                  </a:cubicBezTo>
                  <a:cubicBezTo>
                    <a:pt x="105" y="634"/>
                    <a:pt x="215" y="653"/>
                    <a:pt x="247" y="671"/>
                  </a:cubicBezTo>
                  <a:cubicBezTo>
                    <a:pt x="279" y="689"/>
                    <a:pt x="314" y="705"/>
                    <a:pt x="311" y="717"/>
                  </a:cubicBezTo>
                  <a:cubicBezTo>
                    <a:pt x="308" y="733"/>
                    <a:pt x="261" y="735"/>
                    <a:pt x="229" y="744"/>
                  </a:cubicBezTo>
                  <a:cubicBezTo>
                    <a:pt x="197" y="753"/>
                    <a:pt x="115" y="763"/>
                    <a:pt x="119" y="772"/>
                  </a:cubicBezTo>
                  <a:cubicBezTo>
                    <a:pt x="91" y="856"/>
                    <a:pt x="203" y="794"/>
                    <a:pt x="256" y="799"/>
                  </a:cubicBezTo>
                  <a:cubicBezTo>
                    <a:pt x="302" y="814"/>
                    <a:pt x="300" y="830"/>
                    <a:pt x="284" y="872"/>
                  </a:cubicBezTo>
                  <a:cubicBezTo>
                    <a:pt x="241" y="869"/>
                    <a:pt x="189" y="918"/>
                    <a:pt x="146" y="918"/>
                  </a:cubicBezTo>
                  <a:cubicBezTo>
                    <a:pt x="137" y="918"/>
                    <a:pt x="123" y="918"/>
                    <a:pt x="119" y="927"/>
                  </a:cubicBezTo>
                  <a:cubicBezTo>
                    <a:pt x="106" y="954"/>
                    <a:pt x="144" y="962"/>
                    <a:pt x="156" y="964"/>
                  </a:cubicBezTo>
                  <a:cubicBezTo>
                    <a:pt x="186" y="969"/>
                    <a:pt x="217" y="969"/>
                    <a:pt x="247" y="973"/>
                  </a:cubicBezTo>
                  <a:cubicBezTo>
                    <a:pt x="284" y="978"/>
                    <a:pt x="311" y="964"/>
                    <a:pt x="311" y="964"/>
                  </a:cubicBezTo>
                  <a:cubicBezTo>
                    <a:pt x="248" y="1058"/>
                    <a:pt x="314" y="1062"/>
                    <a:pt x="174" y="1074"/>
                  </a:cubicBezTo>
                  <a:cubicBezTo>
                    <a:pt x="211" y="1130"/>
                    <a:pt x="257" y="1113"/>
                    <a:pt x="329" y="1119"/>
                  </a:cubicBezTo>
                  <a:cubicBezTo>
                    <a:pt x="338" y="1122"/>
                    <a:pt x="353" y="1119"/>
                    <a:pt x="357" y="1128"/>
                  </a:cubicBezTo>
                  <a:cubicBezTo>
                    <a:pt x="366" y="1145"/>
                    <a:pt x="337" y="1166"/>
                    <a:pt x="329" y="1174"/>
                  </a:cubicBezTo>
                  <a:cubicBezTo>
                    <a:pt x="254" y="1167"/>
                    <a:pt x="209" y="1155"/>
                    <a:pt x="137" y="1165"/>
                  </a:cubicBezTo>
                  <a:cubicBezTo>
                    <a:pt x="166" y="1313"/>
                    <a:pt x="304" y="1169"/>
                    <a:pt x="412" y="1238"/>
                  </a:cubicBezTo>
                  <a:cubicBezTo>
                    <a:pt x="365" y="1283"/>
                    <a:pt x="339" y="1263"/>
                    <a:pt x="265" y="1256"/>
                  </a:cubicBezTo>
                  <a:cubicBezTo>
                    <a:pt x="237" y="1250"/>
                    <a:pt x="182" y="1234"/>
                    <a:pt x="156" y="1256"/>
                  </a:cubicBezTo>
                  <a:cubicBezTo>
                    <a:pt x="133" y="1275"/>
                    <a:pt x="184" y="1310"/>
                    <a:pt x="192" y="1311"/>
                  </a:cubicBezTo>
                  <a:cubicBezTo>
                    <a:pt x="250" y="1319"/>
                    <a:pt x="308" y="1317"/>
                    <a:pt x="366" y="1320"/>
                  </a:cubicBezTo>
                  <a:cubicBezTo>
                    <a:pt x="356" y="1363"/>
                    <a:pt x="352" y="1370"/>
                    <a:pt x="311" y="1384"/>
                  </a:cubicBezTo>
                  <a:cubicBezTo>
                    <a:pt x="227" y="1363"/>
                    <a:pt x="259" y="1380"/>
                    <a:pt x="210" y="1348"/>
                  </a:cubicBezTo>
                  <a:cubicBezTo>
                    <a:pt x="169" y="1354"/>
                    <a:pt x="119" y="1339"/>
                    <a:pt x="156" y="1394"/>
                  </a:cubicBezTo>
                  <a:cubicBezTo>
                    <a:pt x="202" y="1462"/>
                    <a:pt x="320" y="1418"/>
                    <a:pt x="402" y="1421"/>
                  </a:cubicBezTo>
                  <a:cubicBezTo>
                    <a:pt x="391" y="1466"/>
                    <a:pt x="381" y="1471"/>
                    <a:pt x="338" y="1485"/>
                  </a:cubicBezTo>
                  <a:cubicBezTo>
                    <a:pt x="285" y="1478"/>
                    <a:pt x="243" y="1464"/>
                    <a:pt x="192" y="1476"/>
                  </a:cubicBezTo>
                  <a:cubicBezTo>
                    <a:pt x="217" y="1576"/>
                    <a:pt x="343" y="1536"/>
                    <a:pt x="430" y="1540"/>
                  </a:cubicBezTo>
                  <a:cubicBezTo>
                    <a:pt x="421" y="1549"/>
                    <a:pt x="477" y="1573"/>
                    <a:pt x="439" y="1576"/>
                  </a:cubicBezTo>
                  <a:cubicBezTo>
                    <a:pt x="357" y="1582"/>
                    <a:pt x="274" y="1583"/>
                    <a:pt x="192" y="1586"/>
                  </a:cubicBezTo>
                  <a:cubicBezTo>
                    <a:pt x="204" y="1605"/>
                    <a:pt x="223" y="1637"/>
                    <a:pt x="247" y="1613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88068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60350"/>
            <a:ext cx="77724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 scaled="0"/>
          </a:gradFill>
        </p:spPr>
        <p:txBody>
          <a:bodyPr/>
          <a:lstStyle/>
          <a:p>
            <a:pPr eaLnBrk="1" hangingPunct="1">
              <a:defRPr/>
            </a:pPr>
            <a:r>
              <a:rPr lang="es-ES_tradnl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Absorción de los productos de la digestión de Triglicéridos</a:t>
            </a:r>
          </a:p>
        </p:txBody>
      </p:sp>
      <p:grpSp>
        <p:nvGrpSpPr>
          <p:cNvPr id="4" name="Grupo 28"/>
          <p:cNvGrpSpPr>
            <a:grpSpLocks/>
          </p:cNvGrpSpPr>
          <p:nvPr/>
        </p:nvGrpSpPr>
        <p:grpSpPr bwMode="auto">
          <a:xfrm>
            <a:off x="2051050" y="5500688"/>
            <a:ext cx="3681413" cy="449262"/>
            <a:chOff x="1292" y="3465"/>
            <a:chExt cx="2319" cy="283"/>
          </a:xfrm>
        </p:grpSpPr>
        <p:grpSp>
          <p:nvGrpSpPr>
            <p:cNvPr id="4137" name="Grupo 26"/>
            <p:cNvGrpSpPr>
              <a:grpSpLocks/>
            </p:cNvGrpSpPr>
            <p:nvPr/>
          </p:nvGrpSpPr>
          <p:grpSpPr bwMode="auto">
            <a:xfrm>
              <a:off x="1292" y="3475"/>
              <a:ext cx="2132" cy="273"/>
              <a:chOff x="1292" y="3475"/>
              <a:chExt cx="2132" cy="273"/>
            </a:xfrm>
          </p:grpSpPr>
          <p:sp>
            <p:nvSpPr>
              <p:cNvPr id="4139" name="Línea 24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4140" name="Línea 25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21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4138" name="Forma libre 27"/>
            <p:cNvSpPr>
              <a:spLocks/>
            </p:cNvSpPr>
            <p:nvPr/>
          </p:nvSpPr>
          <p:spPr bwMode="auto">
            <a:xfrm>
              <a:off x="3346" y="3465"/>
              <a:ext cx="265" cy="238"/>
            </a:xfrm>
            <a:custGeom>
              <a:avLst/>
              <a:gdLst>
                <a:gd name="T0" fmla="*/ 28 w 265"/>
                <a:gd name="T1" fmla="*/ 0 h 238"/>
                <a:gd name="T2" fmla="*/ 192 w 265"/>
                <a:gd name="T3" fmla="*/ 9 h 238"/>
                <a:gd name="T4" fmla="*/ 211 w 265"/>
                <a:gd name="T5" fmla="*/ 28 h 238"/>
                <a:gd name="T6" fmla="*/ 183 w 265"/>
                <a:gd name="T7" fmla="*/ 37 h 238"/>
                <a:gd name="T8" fmla="*/ 37 w 265"/>
                <a:gd name="T9" fmla="*/ 46 h 238"/>
                <a:gd name="T10" fmla="*/ 211 w 265"/>
                <a:gd name="T11" fmla="*/ 101 h 238"/>
                <a:gd name="T12" fmla="*/ 46 w 265"/>
                <a:gd name="T13" fmla="*/ 128 h 238"/>
                <a:gd name="T14" fmla="*/ 83 w 265"/>
                <a:gd name="T15" fmla="*/ 174 h 238"/>
                <a:gd name="T16" fmla="*/ 192 w 265"/>
                <a:gd name="T17" fmla="*/ 183 h 238"/>
                <a:gd name="T18" fmla="*/ 247 w 265"/>
                <a:gd name="T19" fmla="*/ 201 h 238"/>
                <a:gd name="T20" fmla="*/ 110 w 265"/>
                <a:gd name="T21" fmla="*/ 220 h 238"/>
                <a:gd name="T22" fmla="*/ 0 w 265"/>
                <a:gd name="T23" fmla="*/ 238 h 238"/>
                <a:gd name="T24" fmla="*/ 33 w 265"/>
                <a:gd name="T25" fmla="*/ 192 h 2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5"/>
                <a:gd name="T40" fmla="*/ 0 h 238"/>
                <a:gd name="T41" fmla="*/ 265 w 265"/>
                <a:gd name="T42" fmla="*/ 238 h 2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6" name="Grupo 62"/>
          <p:cNvGrpSpPr>
            <a:grpSpLocks/>
          </p:cNvGrpSpPr>
          <p:nvPr/>
        </p:nvGrpSpPr>
        <p:grpSpPr bwMode="auto">
          <a:xfrm>
            <a:off x="1943100" y="1844675"/>
            <a:ext cx="3681413" cy="433388"/>
            <a:chOff x="1292" y="1162"/>
            <a:chExt cx="2319" cy="273"/>
          </a:xfrm>
        </p:grpSpPr>
        <p:sp>
          <p:nvSpPr>
            <p:cNvPr id="4134" name="Línea 31"/>
            <p:cNvSpPr>
              <a:spLocks noChangeShapeType="1"/>
            </p:cNvSpPr>
            <p:nvPr/>
          </p:nvSpPr>
          <p:spPr bwMode="auto">
            <a:xfrm>
              <a:off x="1292" y="1162"/>
              <a:ext cx="0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135" name="Línea 32"/>
            <p:cNvSpPr>
              <a:spLocks noChangeShapeType="1"/>
            </p:cNvSpPr>
            <p:nvPr/>
          </p:nvSpPr>
          <p:spPr bwMode="auto">
            <a:xfrm>
              <a:off x="1292" y="1424"/>
              <a:ext cx="21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136" name="Forma libre 33"/>
            <p:cNvSpPr>
              <a:spLocks/>
            </p:cNvSpPr>
            <p:nvPr/>
          </p:nvSpPr>
          <p:spPr bwMode="auto">
            <a:xfrm>
              <a:off x="3346" y="1186"/>
              <a:ext cx="265" cy="238"/>
            </a:xfrm>
            <a:custGeom>
              <a:avLst/>
              <a:gdLst>
                <a:gd name="T0" fmla="*/ 28 w 265"/>
                <a:gd name="T1" fmla="*/ 0 h 238"/>
                <a:gd name="T2" fmla="*/ 192 w 265"/>
                <a:gd name="T3" fmla="*/ 9 h 238"/>
                <a:gd name="T4" fmla="*/ 211 w 265"/>
                <a:gd name="T5" fmla="*/ 28 h 238"/>
                <a:gd name="T6" fmla="*/ 183 w 265"/>
                <a:gd name="T7" fmla="*/ 37 h 238"/>
                <a:gd name="T8" fmla="*/ 37 w 265"/>
                <a:gd name="T9" fmla="*/ 46 h 238"/>
                <a:gd name="T10" fmla="*/ 211 w 265"/>
                <a:gd name="T11" fmla="*/ 101 h 238"/>
                <a:gd name="T12" fmla="*/ 46 w 265"/>
                <a:gd name="T13" fmla="*/ 128 h 238"/>
                <a:gd name="T14" fmla="*/ 83 w 265"/>
                <a:gd name="T15" fmla="*/ 174 h 238"/>
                <a:gd name="T16" fmla="*/ 192 w 265"/>
                <a:gd name="T17" fmla="*/ 183 h 238"/>
                <a:gd name="T18" fmla="*/ 247 w 265"/>
                <a:gd name="T19" fmla="*/ 201 h 238"/>
                <a:gd name="T20" fmla="*/ 110 w 265"/>
                <a:gd name="T21" fmla="*/ 220 h 238"/>
                <a:gd name="T22" fmla="*/ 0 w 265"/>
                <a:gd name="T23" fmla="*/ 238 h 238"/>
                <a:gd name="T24" fmla="*/ 33 w 265"/>
                <a:gd name="T25" fmla="*/ 192 h 2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5"/>
                <a:gd name="T40" fmla="*/ 0 h 238"/>
                <a:gd name="T41" fmla="*/ 265 w 265"/>
                <a:gd name="T42" fmla="*/ 238 h 2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88099" name="Cuadro de texto 35"/>
          <p:cNvSpPr txBox="1">
            <a:spLocks noChangeArrowheads="1"/>
          </p:cNvSpPr>
          <p:nvPr/>
        </p:nvSpPr>
        <p:spPr bwMode="auto">
          <a:xfrm>
            <a:off x="0" y="2276475"/>
            <a:ext cx="20875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000" b="1">
                <a:latin typeface="Times New Roman" pitchFamily="18" charset="0"/>
              </a:rPr>
              <a:t>ESPACIO INTERSTICIAL</a:t>
            </a:r>
          </a:p>
        </p:txBody>
      </p:sp>
      <p:sp>
        <p:nvSpPr>
          <p:cNvPr id="88100" name="Cuadro de texto 36"/>
          <p:cNvSpPr txBox="1">
            <a:spLocks noChangeArrowheads="1"/>
          </p:cNvSpPr>
          <p:nvPr/>
        </p:nvSpPr>
        <p:spPr bwMode="auto">
          <a:xfrm>
            <a:off x="6119813" y="2349500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000" b="1">
                <a:latin typeface="Times New Roman" pitchFamily="18" charset="0"/>
              </a:rPr>
              <a:t>LUMEN</a:t>
            </a:r>
          </a:p>
        </p:txBody>
      </p:sp>
      <p:grpSp>
        <p:nvGrpSpPr>
          <p:cNvPr id="7" name="Grupo 39"/>
          <p:cNvGrpSpPr>
            <a:grpSpLocks/>
          </p:cNvGrpSpPr>
          <p:nvPr/>
        </p:nvGrpSpPr>
        <p:grpSpPr bwMode="auto">
          <a:xfrm>
            <a:off x="2411413" y="2566988"/>
            <a:ext cx="2951162" cy="862012"/>
            <a:chOff x="1429" y="1888"/>
            <a:chExt cx="1859" cy="543"/>
          </a:xfrm>
        </p:grpSpPr>
        <p:sp>
          <p:nvSpPr>
            <p:cNvPr id="4132" name="Cuadro de texto 37"/>
            <p:cNvSpPr txBox="1">
              <a:spLocks noChangeArrowheads="1"/>
            </p:cNvSpPr>
            <p:nvPr/>
          </p:nvSpPr>
          <p:spPr bwMode="auto">
            <a:xfrm>
              <a:off x="1429" y="1888"/>
              <a:ext cx="1859" cy="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_tradnl" altLang="es-AR" sz="2000" b="1">
                  <a:solidFill>
                    <a:srgbClr val="FF0000"/>
                  </a:solidFill>
                  <a:latin typeface="Times New Roman" pitchFamily="18" charset="0"/>
                </a:rPr>
                <a:t>DHAP</a:t>
              </a:r>
              <a:r>
                <a:rPr lang="es-ES_tradnl" altLang="es-AR" sz="2000">
                  <a:solidFill>
                    <a:srgbClr val="FF0000"/>
                  </a:solidFill>
                  <a:latin typeface="Times New Roman" pitchFamily="18" charset="0"/>
                </a:rPr>
                <a:t>             </a:t>
              </a:r>
              <a:r>
                <a:rPr lang="es-ES_tradnl" altLang="es-AR" sz="2000" b="1">
                  <a:solidFill>
                    <a:srgbClr val="FF0000"/>
                  </a:solidFill>
                  <a:latin typeface="Times New Roman" pitchFamily="18" charset="0"/>
                </a:rPr>
                <a:t>Glicólisis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_tradnl" altLang="es-AR" sz="2000" b="1">
                  <a:solidFill>
                    <a:srgbClr val="FF0000"/>
                  </a:solidFill>
                  <a:latin typeface="Times New Roman" pitchFamily="18" charset="0"/>
                </a:rPr>
                <a:t>Glicerol</a:t>
              </a:r>
              <a:r>
                <a:rPr lang="es-ES_tradnl" altLang="es-AR" sz="2000">
                  <a:solidFill>
                    <a:srgbClr val="FF0000"/>
                  </a:solidFill>
                  <a:latin typeface="Times New Roman" pitchFamily="18" charset="0"/>
                </a:rPr>
                <a:t>          </a:t>
              </a:r>
              <a:endParaRPr lang="es-ES_tradnl" altLang="es-AR" sz="2000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4133" name="Línea 38"/>
            <p:cNvSpPr>
              <a:spLocks noChangeShapeType="1"/>
            </p:cNvSpPr>
            <p:nvPr/>
          </p:nvSpPr>
          <p:spPr bwMode="auto">
            <a:xfrm flipH="1">
              <a:off x="2018" y="2069"/>
              <a:ext cx="34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88106" name="Elipse 42"/>
          <p:cNvSpPr>
            <a:spLocks noChangeArrowheads="1"/>
          </p:cNvSpPr>
          <p:nvPr/>
        </p:nvSpPr>
        <p:spPr bwMode="auto">
          <a:xfrm>
            <a:off x="1042988" y="3500438"/>
            <a:ext cx="792162" cy="7207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latin typeface="Arial" charset="0"/>
              </a:rPr>
              <a:t>QM</a:t>
            </a:r>
          </a:p>
        </p:txBody>
      </p:sp>
      <p:grpSp>
        <p:nvGrpSpPr>
          <p:cNvPr id="8" name="Grupo 64"/>
          <p:cNvGrpSpPr>
            <a:grpSpLocks/>
          </p:cNvGrpSpPr>
          <p:nvPr/>
        </p:nvGrpSpPr>
        <p:grpSpPr bwMode="auto">
          <a:xfrm>
            <a:off x="214313" y="4857750"/>
            <a:ext cx="8243887" cy="1655763"/>
            <a:chOff x="159" y="3113"/>
            <a:chExt cx="5193" cy="1043"/>
          </a:xfrm>
        </p:grpSpPr>
        <p:sp>
          <p:nvSpPr>
            <p:cNvPr id="4128" name="Cuadro de texto 40"/>
            <p:cNvSpPr txBox="1">
              <a:spLocks noChangeArrowheads="1"/>
            </p:cNvSpPr>
            <p:nvPr/>
          </p:nvSpPr>
          <p:spPr bwMode="auto">
            <a:xfrm>
              <a:off x="159" y="3113"/>
              <a:ext cx="5193" cy="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_tradnl" altLang="es-AR" sz="2400">
                  <a:latin typeface="Times New Roman" pitchFamily="18" charset="0"/>
                </a:rPr>
                <a:t>Ac.Grasos                                                               Ac. Grasos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_tradnl" altLang="es-AR" sz="1600">
                  <a:latin typeface="Times New Roman" pitchFamily="18" charset="0"/>
                </a:rPr>
                <a:t>&lt; 10 C                                                                                                		</a:t>
              </a:r>
              <a:r>
                <a:rPr lang="es-ES_tradnl" altLang="es-AR" sz="1800">
                  <a:latin typeface="Times New Roman" pitchFamily="18" charset="0"/>
                </a:rPr>
                <a:t>&lt; 10 C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s-ES_tradnl" altLang="es-AR" sz="1600">
                <a:latin typeface="Times New Roman" pitchFamily="18" charset="0"/>
              </a:endParaRPr>
            </a:p>
          </p:txBody>
        </p:sp>
        <p:sp>
          <p:nvSpPr>
            <p:cNvPr id="4129" name="Línea 41"/>
            <p:cNvSpPr>
              <a:spLocks noChangeShapeType="1"/>
            </p:cNvSpPr>
            <p:nvPr/>
          </p:nvSpPr>
          <p:spPr bwMode="auto">
            <a:xfrm flipH="1">
              <a:off x="1088" y="3295"/>
              <a:ext cx="2813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130" name="Línea 43"/>
            <p:cNvSpPr>
              <a:spLocks noChangeShapeType="1"/>
            </p:cNvSpPr>
            <p:nvPr/>
          </p:nvSpPr>
          <p:spPr bwMode="auto">
            <a:xfrm>
              <a:off x="748" y="3430"/>
              <a:ext cx="0" cy="45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131" name="Cuadro de texto 44"/>
            <p:cNvSpPr txBox="1">
              <a:spLocks noChangeArrowheads="1"/>
            </p:cNvSpPr>
            <p:nvPr/>
          </p:nvSpPr>
          <p:spPr bwMode="auto">
            <a:xfrm>
              <a:off x="340" y="3923"/>
              <a:ext cx="907" cy="2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_tradnl" altLang="es-AR" sz="1800" b="1">
                  <a:latin typeface="Times New Roman" pitchFamily="18" charset="0"/>
                </a:rPr>
                <a:t>Vena porta</a:t>
              </a:r>
            </a:p>
          </p:txBody>
        </p:sp>
      </p:grpSp>
      <p:sp>
        <p:nvSpPr>
          <p:cNvPr id="88109" name="Cuadro de texto 45"/>
          <p:cNvSpPr txBox="1">
            <a:spLocks noChangeArrowheads="1"/>
          </p:cNvSpPr>
          <p:nvPr/>
        </p:nvSpPr>
        <p:spPr bwMode="auto">
          <a:xfrm>
            <a:off x="179388" y="3213100"/>
            <a:ext cx="7921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 b="1">
                <a:latin typeface="Times New Roman" pitchFamily="18" charset="0"/>
              </a:rPr>
              <a:t>Linfa</a:t>
            </a:r>
          </a:p>
        </p:txBody>
      </p:sp>
      <p:sp>
        <p:nvSpPr>
          <p:cNvPr id="88110" name="Línea 46"/>
          <p:cNvSpPr>
            <a:spLocks noChangeShapeType="1"/>
          </p:cNvSpPr>
          <p:nvPr/>
        </p:nvSpPr>
        <p:spPr bwMode="auto">
          <a:xfrm flipH="1" flipV="1">
            <a:off x="611188" y="3644900"/>
            <a:ext cx="4318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88113" name="Línea 49"/>
          <p:cNvSpPr>
            <a:spLocks noChangeShapeType="1"/>
          </p:cNvSpPr>
          <p:nvPr/>
        </p:nvSpPr>
        <p:spPr bwMode="auto">
          <a:xfrm>
            <a:off x="2857500" y="2857500"/>
            <a:ext cx="0" cy="285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88119" name="Elipse 55"/>
          <p:cNvSpPr>
            <a:spLocks noChangeArrowheads="1"/>
          </p:cNvSpPr>
          <p:nvPr/>
        </p:nvSpPr>
        <p:spPr bwMode="auto">
          <a:xfrm>
            <a:off x="2124075" y="4365625"/>
            <a:ext cx="504825" cy="5048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latin typeface="Arial" charset="0"/>
              </a:rPr>
              <a:t>QM</a:t>
            </a:r>
          </a:p>
        </p:txBody>
      </p:sp>
      <p:sp>
        <p:nvSpPr>
          <p:cNvPr id="88123" name="Línea 59"/>
          <p:cNvSpPr>
            <a:spLocks noChangeShapeType="1"/>
          </p:cNvSpPr>
          <p:nvPr/>
        </p:nvSpPr>
        <p:spPr bwMode="auto">
          <a:xfrm flipH="1" flipV="1">
            <a:off x="1835150" y="4149725"/>
            <a:ext cx="360363" cy="2873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9" name="Grupo 66"/>
          <p:cNvGrpSpPr>
            <a:grpSpLocks/>
          </p:cNvGrpSpPr>
          <p:nvPr/>
        </p:nvGrpSpPr>
        <p:grpSpPr bwMode="auto">
          <a:xfrm>
            <a:off x="2411413" y="2997200"/>
            <a:ext cx="5184775" cy="1655763"/>
            <a:chOff x="1519" y="1888"/>
            <a:chExt cx="3266" cy="1043"/>
          </a:xfrm>
        </p:grpSpPr>
        <p:sp>
          <p:nvSpPr>
            <p:cNvPr id="4119" name="Elipse 53"/>
            <p:cNvSpPr>
              <a:spLocks noChangeArrowheads="1"/>
            </p:cNvSpPr>
            <p:nvPr/>
          </p:nvSpPr>
          <p:spPr bwMode="auto">
            <a:xfrm>
              <a:off x="2789" y="1888"/>
              <a:ext cx="272" cy="227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 i="1">
                  <a:latin typeface="Arial" charset="0"/>
                </a:rPr>
                <a:t>TK</a:t>
              </a:r>
            </a:p>
          </p:txBody>
        </p:sp>
        <p:grpSp>
          <p:nvGrpSpPr>
            <p:cNvPr id="4120" name="Grupo 65"/>
            <p:cNvGrpSpPr>
              <a:grpSpLocks/>
            </p:cNvGrpSpPr>
            <p:nvPr/>
          </p:nvGrpSpPr>
          <p:grpSpPr bwMode="auto">
            <a:xfrm>
              <a:off x="1519" y="2024"/>
              <a:ext cx="3266" cy="907"/>
              <a:chOff x="1519" y="2024"/>
              <a:chExt cx="3266" cy="907"/>
            </a:xfrm>
          </p:grpSpPr>
          <p:sp>
            <p:nvSpPr>
              <p:cNvPr id="4121" name="Elipse 60" descr="Vertical estrecha"/>
              <p:cNvSpPr>
                <a:spLocks noChangeArrowheads="1"/>
              </p:cNvSpPr>
              <p:nvPr/>
            </p:nvSpPr>
            <p:spPr bwMode="auto">
              <a:xfrm>
                <a:off x="3915" y="2024"/>
                <a:ext cx="725" cy="907"/>
              </a:xfrm>
              <a:prstGeom prst="ellipse">
                <a:avLst/>
              </a:prstGeom>
              <a:pattFill prst="narVert">
                <a:fgClr>
                  <a:srgbClr val="FFCAAF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s-ES_tradnl" altLang="es-AR" sz="1800">
                  <a:latin typeface="Arial" charset="0"/>
                </a:endParaRPr>
              </a:p>
            </p:txBody>
          </p:sp>
          <p:sp>
            <p:nvSpPr>
              <p:cNvPr id="4122" name="Cuadro de texto 48"/>
              <p:cNvSpPr txBox="1">
                <a:spLocks noChangeArrowheads="1"/>
              </p:cNvSpPr>
              <p:nvPr/>
            </p:nvSpPr>
            <p:spPr bwMode="auto">
              <a:xfrm>
                <a:off x="1610" y="2160"/>
                <a:ext cx="3175" cy="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lnSpc>
                    <a:spcPct val="6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s-ES_tradnl" altLang="es-AR" sz="2000">
                    <a:latin typeface="Times New Roman" pitchFamily="18" charset="0"/>
                  </a:rPr>
                  <a:t>          </a:t>
                </a:r>
                <a:r>
                  <a:rPr lang="es-ES_tradnl" altLang="es-AR" sz="2000" b="1">
                    <a:solidFill>
                      <a:srgbClr val="0000CC"/>
                    </a:solidFill>
                    <a:latin typeface="Times New Roman" pitchFamily="18" charset="0"/>
                  </a:rPr>
                  <a:t>Acil-CoA</a:t>
                </a:r>
                <a:r>
                  <a:rPr lang="es-ES_tradnl" altLang="es-AR" sz="2000">
                    <a:latin typeface="Times New Roman" pitchFamily="18" charset="0"/>
                  </a:rPr>
                  <a:t>        </a:t>
                </a:r>
                <a:r>
                  <a:rPr lang="es-ES_tradnl" altLang="es-AR" sz="2000" b="1">
                    <a:latin typeface="Times New Roman" pitchFamily="18" charset="0"/>
                  </a:rPr>
                  <a:t>AG</a:t>
                </a:r>
                <a:r>
                  <a:rPr lang="es-ES_tradnl" altLang="es-AR" sz="2000">
                    <a:latin typeface="Times New Roman" pitchFamily="18" charset="0"/>
                  </a:rPr>
                  <a:t>                     </a:t>
                </a:r>
                <a:r>
                  <a:rPr lang="es-ES_tradnl" altLang="es-AR" sz="2000" b="1">
                    <a:latin typeface="Times New Roman" pitchFamily="18" charset="0"/>
                  </a:rPr>
                  <a:t>AG</a:t>
                </a:r>
              </a:p>
              <a:p>
                <a:pPr eaLnBrk="1" hangingPunct="1">
                  <a:lnSpc>
                    <a:spcPct val="6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s-ES_tradnl" altLang="es-AR" sz="1800">
                    <a:latin typeface="Times New Roman" pitchFamily="18" charset="0"/>
                  </a:rPr>
                  <a:t>                                                                 </a:t>
                </a:r>
                <a:r>
                  <a:rPr lang="es-ES_tradnl" altLang="es-AR" sz="1800" b="1">
                    <a:latin typeface="Times New Roman" pitchFamily="18" charset="0"/>
                  </a:rPr>
                  <a:t>&gt;10C</a:t>
                </a:r>
                <a:endParaRPr lang="es-ES_tradnl" altLang="es-AR" sz="2000" b="1">
                  <a:latin typeface="Times New Roman" pitchFamily="18" charset="0"/>
                </a:endParaRPr>
              </a:p>
            </p:txBody>
          </p:sp>
          <p:sp>
            <p:nvSpPr>
              <p:cNvPr id="4123" name="Cuadro de texto 47"/>
              <p:cNvSpPr txBox="1">
                <a:spLocks noChangeArrowheads="1"/>
              </p:cNvSpPr>
              <p:nvPr/>
            </p:nvSpPr>
            <p:spPr bwMode="auto">
              <a:xfrm>
                <a:off x="1519" y="2523"/>
                <a:ext cx="317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s-ES_tradnl" altLang="es-AR" sz="2000" b="1">
                    <a:latin typeface="Times New Roman" pitchFamily="18" charset="0"/>
                  </a:rPr>
                  <a:t>   </a:t>
                </a:r>
                <a:r>
                  <a:rPr lang="es-ES_tradnl" altLang="es-AR" sz="2000" b="1">
                    <a:solidFill>
                      <a:srgbClr val="C00000"/>
                    </a:solidFill>
                    <a:latin typeface="Times New Roman" pitchFamily="18" charset="0"/>
                  </a:rPr>
                  <a:t>TG</a:t>
                </a:r>
                <a:r>
                  <a:rPr lang="es-ES_tradnl" altLang="es-AR" sz="2000" b="1">
                    <a:latin typeface="Times New Roman" pitchFamily="18" charset="0"/>
                  </a:rPr>
                  <a:t>                 2 MAG                        2 MAG</a:t>
                </a:r>
              </a:p>
            </p:txBody>
          </p:sp>
          <p:sp>
            <p:nvSpPr>
              <p:cNvPr id="4124" name="Línea 50"/>
              <p:cNvSpPr>
                <a:spLocks noChangeShapeType="1"/>
              </p:cNvSpPr>
              <p:nvPr/>
            </p:nvSpPr>
            <p:spPr bwMode="auto">
              <a:xfrm flipH="1">
                <a:off x="2112" y="2658"/>
                <a:ext cx="4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4125" name="Línea 51"/>
              <p:cNvSpPr>
                <a:spLocks noChangeShapeType="1"/>
              </p:cNvSpPr>
              <p:nvPr/>
            </p:nvSpPr>
            <p:spPr bwMode="auto">
              <a:xfrm flipH="1">
                <a:off x="2755" y="2248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4126" name="Línea 61"/>
              <p:cNvSpPr>
                <a:spLocks noChangeShapeType="1"/>
              </p:cNvSpPr>
              <p:nvPr/>
            </p:nvSpPr>
            <p:spPr bwMode="auto">
              <a:xfrm flipH="1">
                <a:off x="3243" y="2659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4127" name="Línea 52"/>
              <p:cNvSpPr>
                <a:spLocks noChangeShapeType="1"/>
              </p:cNvSpPr>
              <p:nvPr/>
            </p:nvSpPr>
            <p:spPr bwMode="auto">
              <a:xfrm flipH="1">
                <a:off x="3334" y="2160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</p:grpSp>
      <p:sp>
        <p:nvSpPr>
          <p:cNvPr id="4113" name="1 CuadroTexto"/>
          <p:cNvSpPr txBox="1">
            <a:spLocks noChangeArrowheads="1"/>
          </p:cNvSpPr>
          <p:nvPr/>
        </p:nvSpPr>
        <p:spPr bwMode="auto">
          <a:xfrm>
            <a:off x="5072063" y="5657850"/>
            <a:ext cx="4071937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MX" altLang="es-AR" sz="1600">
                <a:latin typeface="Arial" charset="0"/>
              </a:rPr>
              <a:t>TK: tioquinasas o Acil CoA sintetasas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MX" altLang="es-AR" sz="1600">
                <a:latin typeface="Arial" charset="0"/>
              </a:rPr>
              <a:t>DHAP: dihidroxiacetona-fosfato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MX" altLang="es-AR" sz="1600">
                <a:latin typeface="Arial" charset="0"/>
              </a:rPr>
              <a:t>AG: ácido graso- MAG: mono-acilglucérido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MX" altLang="es-AR" sz="1600">
                <a:latin typeface="Arial" charset="0"/>
              </a:rPr>
              <a:t>QM: quilomicrón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>
              <a:latin typeface="Arial" charset="0"/>
            </a:endParaRPr>
          </a:p>
        </p:txBody>
      </p:sp>
      <p:sp>
        <p:nvSpPr>
          <p:cNvPr id="45" name="44 CuadroTexto"/>
          <p:cNvSpPr txBox="1">
            <a:spLocks noChangeArrowheads="1"/>
          </p:cNvSpPr>
          <p:nvPr/>
        </p:nvSpPr>
        <p:spPr bwMode="auto">
          <a:xfrm>
            <a:off x="7286625" y="3571875"/>
            <a:ext cx="135731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1800">
                <a:latin typeface="Arial" charset="0"/>
              </a:rPr>
              <a:t>……………………………………………………….</a:t>
            </a:r>
          </a:p>
        </p:txBody>
      </p:sp>
      <p:sp>
        <p:nvSpPr>
          <p:cNvPr id="66605" name="Arc 45"/>
          <p:cNvSpPr>
            <a:spLocks/>
          </p:cNvSpPr>
          <p:nvPr/>
        </p:nvSpPr>
        <p:spPr bwMode="auto">
          <a:xfrm rot="5400000">
            <a:off x="3329782" y="3771106"/>
            <a:ext cx="539750" cy="36036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grpSp>
        <p:nvGrpSpPr>
          <p:cNvPr id="11" name="Group 46"/>
          <p:cNvGrpSpPr>
            <a:grpSpLocks/>
          </p:cNvGrpSpPr>
          <p:nvPr/>
        </p:nvGrpSpPr>
        <p:grpSpPr bwMode="auto">
          <a:xfrm>
            <a:off x="2843213" y="3357563"/>
            <a:ext cx="434975" cy="719137"/>
            <a:chOff x="1791" y="2115"/>
            <a:chExt cx="274" cy="453"/>
          </a:xfrm>
        </p:grpSpPr>
        <p:sp>
          <p:nvSpPr>
            <p:cNvPr id="4117" name="Arc 47"/>
            <p:cNvSpPr>
              <a:spLocks/>
            </p:cNvSpPr>
            <p:nvPr/>
          </p:nvSpPr>
          <p:spPr bwMode="auto">
            <a:xfrm rot="-4418335">
              <a:off x="1783" y="2241"/>
              <a:ext cx="338" cy="227"/>
            </a:xfrm>
            <a:custGeom>
              <a:avLst/>
              <a:gdLst>
                <a:gd name="T0" fmla="*/ 0 w 21470"/>
                <a:gd name="T1" fmla="*/ 0 h 21600"/>
                <a:gd name="T2" fmla="*/ 0 w 21470"/>
                <a:gd name="T3" fmla="*/ 0 h 21600"/>
                <a:gd name="T4" fmla="*/ 0 w 2147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470"/>
                <a:gd name="T10" fmla="*/ 0 h 21600"/>
                <a:gd name="T11" fmla="*/ 21470 w 2147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70" h="21600" fill="none" extrusionOk="0">
                  <a:moveTo>
                    <a:pt x="-1" y="0"/>
                  </a:moveTo>
                  <a:cubicBezTo>
                    <a:pt x="11012" y="0"/>
                    <a:pt x="20261" y="8284"/>
                    <a:pt x="21469" y="19230"/>
                  </a:cubicBezTo>
                </a:path>
                <a:path w="21470" h="21600" stroke="0" extrusionOk="0">
                  <a:moveTo>
                    <a:pt x="-1" y="0"/>
                  </a:moveTo>
                  <a:cubicBezTo>
                    <a:pt x="11012" y="0"/>
                    <a:pt x="20261" y="8284"/>
                    <a:pt x="21469" y="1923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4118" name="Línea 49"/>
            <p:cNvSpPr>
              <a:spLocks noChangeShapeType="1"/>
            </p:cNvSpPr>
            <p:nvPr/>
          </p:nvSpPr>
          <p:spPr bwMode="auto">
            <a:xfrm>
              <a:off x="1791" y="2115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6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88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8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88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88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88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88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  <p:bldP spid="88099" grpId="0"/>
      <p:bldP spid="88100" grpId="0"/>
      <p:bldP spid="88106" grpId="0" animBg="1"/>
      <p:bldP spid="88109" grpId="0" animBg="1"/>
      <p:bldP spid="88110" grpId="0" animBg="1"/>
      <p:bldP spid="88113" grpId="0" animBg="1"/>
      <p:bldP spid="88119" grpId="0" animBg="1"/>
      <p:bldP spid="88123" grpId="0" animBg="1"/>
      <p:bldP spid="45" grpId="0"/>
      <p:bldP spid="6660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7772400" cy="792162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AR" altLang="es-AR" sz="4000" b="1" smtClean="0">
                <a:solidFill>
                  <a:srgbClr val="C00000"/>
                </a:solidFill>
              </a:rPr>
              <a:t>Síntesis y características de HDL</a:t>
            </a:r>
            <a:endParaRPr lang="es-ES" altLang="es-AR" sz="4000" b="1" smtClean="0">
              <a:solidFill>
                <a:srgbClr val="C00000"/>
              </a:solidFill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341438"/>
            <a:ext cx="7772400" cy="5327650"/>
          </a:xfrm>
          <a:solidFill>
            <a:srgbClr val="C0FCF6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s-AR" altLang="es-AR" sz="2800" b="1" dirty="0" smtClean="0"/>
              <a:t>Se sintetizan en HÍGADO e intestino 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AR" altLang="es-AR" sz="2800" b="1" dirty="0" smtClean="0"/>
              <a:t>forma </a:t>
            </a:r>
            <a:r>
              <a:rPr lang="es-AR" altLang="es-AR" sz="2800" b="1" dirty="0" err="1" smtClean="0"/>
              <a:t>discoide</a:t>
            </a:r>
            <a:endParaRPr lang="es-AR" altLang="es-AR" sz="2800" b="1" dirty="0" smtClean="0"/>
          </a:p>
          <a:p>
            <a:pPr>
              <a:lnSpc>
                <a:spcPct val="90000"/>
              </a:lnSpc>
              <a:buFontTx/>
              <a:buNone/>
            </a:pPr>
            <a:endParaRPr lang="es-AR" altLang="es-AR" sz="2800" b="1" dirty="0" smtClean="0"/>
          </a:p>
          <a:p>
            <a:pPr>
              <a:lnSpc>
                <a:spcPct val="90000"/>
              </a:lnSpc>
            </a:pPr>
            <a:r>
              <a:rPr lang="es-AR" altLang="es-AR" sz="2800" b="1" dirty="0" smtClean="0"/>
              <a:t>Captan colesterol de los tejidos </a:t>
            </a:r>
            <a:r>
              <a:rPr lang="es-AR" altLang="es-AR" sz="2800" b="1" dirty="0" err="1" smtClean="0"/>
              <a:t>extrahepáticos</a:t>
            </a:r>
            <a:r>
              <a:rPr lang="es-AR" altLang="es-AR" sz="2800" b="1" dirty="0" smtClean="0"/>
              <a:t> y se transforman en HDL esférica.</a:t>
            </a:r>
            <a:r>
              <a:rPr lang="es-AR" altLang="es-AR" sz="2800" b="1" baseline="-25000" dirty="0" smtClean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endParaRPr lang="es-AR" altLang="es-AR" sz="2800" b="1" baseline="-25000" dirty="0" smtClean="0"/>
          </a:p>
          <a:p>
            <a:pPr>
              <a:lnSpc>
                <a:spcPct val="90000"/>
              </a:lnSpc>
            </a:pPr>
            <a:r>
              <a:rPr lang="es-AR" altLang="es-AR" sz="2800" b="1" dirty="0" smtClean="0"/>
              <a:t>Poseen las proteínas: </a:t>
            </a:r>
            <a:r>
              <a:rPr lang="es-AR" altLang="es-AR" sz="2800" b="1" dirty="0" err="1" smtClean="0">
                <a:solidFill>
                  <a:srgbClr val="FF0000"/>
                </a:solidFill>
              </a:rPr>
              <a:t>Apo</a:t>
            </a:r>
            <a:r>
              <a:rPr lang="es-AR" altLang="es-AR" sz="2800" b="1" dirty="0" smtClean="0">
                <a:solidFill>
                  <a:srgbClr val="FF0000"/>
                </a:solidFill>
              </a:rPr>
              <a:t> AI, </a:t>
            </a:r>
            <a:r>
              <a:rPr lang="es-AR" altLang="es-AR" sz="2800" b="1" dirty="0" err="1" smtClean="0">
                <a:solidFill>
                  <a:srgbClr val="FF0000"/>
                </a:solidFill>
              </a:rPr>
              <a:t>Apo</a:t>
            </a:r>
            <a:r>
              <a:rPr lang="es-AR" altLang="es-AR" sz="2800" b="1" dirty="0" smtClean="0">
                <a:solidFill>
                  <a:srgbClr val="FF0000"/>
                </a:solidFill>
              </a:rPr>
              <a:t> CII y </a:t>
            </a:r>
            <a:r>
              <a:rPr lang="es-AR" altLang="es-AR" sz="2800" b="1" dirty="0" err="1" smtClean="0">
                <a:solidFill>
                  <a:srgbClr val="FF0000"/>
                </a:solidFill>
              </a:rPr>
              <a:t>Apo</a:t>
            </a:r>
            <a:r>
              <a:rPr lang="es-AR" altLang="es-AR" sz="2800" b="1" dirty="0" smtClean="0">
                <a:solidFill>
                  <a:srgbClr val="FF0000"/>
                </a:solidFill>
              </a:rPr>
              <a:t> E , la Enzima LCAT y la PTEC.</a:t>
            </a:r>
          </a:p>
          <a:p>
            <a:pPr>
              <a:lnSpc>
                <a:spcPct val="90000"/>
              </a:lnSpc>
            </a:pPr>
            <a:endParaRPr lang="es-AR" altLang="es-AR" sz="28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AR" altLang="es-AR" sz="2800" b="1" dirty="0" smtClean="0">
                <a:solidFill>
                  <a:srgbClr val="FF0000"/>
                </a:solidFill>
              </a:rPr>
              <a:t>HDL</a:t>
            </a:r>
            <a:r>
              <a:rPr lang="es-AR" altLang="es-AR" sz="2800" b="1" dirty="0" smtClean="0"/>
              <a:t> transfiere CE a QM y VLDL a cambio de TG.</a:t>
            </a:r>
          </a:p>
          <a:p>
            <a:pPr>
              <a:lnSpc>
                <a:spcPct val="90000"/>
              </a:lnSpc>
            </a:pPr>
            <a:r>
              <a:rPr lang="es-AR" altLang="es-AR" sz="2800" b="1" dirty="0" smtClean="0">
                <a:solidFill>
                  <a:srgbClr val="FF0000"/>
                </a:solidFill>
              </a:rPr>
              <a:t>HDL</a:t>
            </a:r>
            <a:r>
              <a:rPr lang="es-AR" altLang="es-AR" sz="2800" b="1" dirty="0" smtClean="0"/>
              <a:t> intercambia </a:t>
            </a:r>
            <a:r>
              <a:rPr lang="es-AR" altLang="es-AR" sz="2800" b="1" dirty="0" err="1" smtClean="0"/>
              <a:t>Apo</a:t>
            </a:r>
            <a:r>
              <a:rPr lang="es-AR" altLang="es-AR" sz="2800" b="1" dirty="0" smtClean="0"/>
              <a:t> CII y </a:t>
            </a:r>
            <a:r>
              <a:rPr lang="es-AR" altLang="es-AR" sz="2800" b="1" dirty="0" err="1" smtClean="0"/>
              <a:t>Apo</a:t>
            </a:r>
            <a:r>
              <a:rPr lang="es-AR" altLang="es-AR" sz="2800" b="1" dirty="0" smtClean="0"/>
              <a:t> E con VLDL y QM</a:t>
            </a:r>
          </a:p>
          <a:p>
            <a:pPr marL="0" indent="0">
              <a:lnSpc>
                <a:spcPct val="90000"/>
              </a:lnSpc>
              <a:buNone/>
            </a:pPr>
            <a:endParaRPr lang="es-AR" altLang="es-AR" sz="2800" b="1" baseline="-250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AR" altLang="es-AR" sz="2800" b="1" dirty="0" smtClean="0"/>
              <a:t>			</a:t>
            </a:r>
            <a:endParaRPr lang="es-ES" altLang="es-AR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46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14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146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146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0" grpId="0" animBg="1"/>
      <p:bldP spid="114691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519772" y="151614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Intestino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923928" y="746701"/>
            <a:ext cx="187220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 smtClean="0">
                <a:solidFill>
                  <a:srgbClr val="FF0000"/>
                </a:solidFill>
              </a:rPr>
              <a:t>HDL discoidal</a:t>
            </a:r>
            <a:r>
              <a:rPr lang="es-AR" dirty="0" smtClean="0"/>
              <a:t>-</a:t>
            </a:r>
            <a:r>
              <a:rPr lang="es-AR" sz="1600" dirty="0" err="1" smtClean="0"/>
              <a:t>Apo</a:t>
            </a:r>
            <a:r>
              <a:rPr lang="es-AR" sz="1600" dirty="0" smtClean="0"/>
              <a:t> AI- </a:t>
            </a:r>
            <a:r>
              <a:rPr lang="es-AR" sz="1600" dirty="0" smtClean="0">
                <a:solidFill>
                  <a:srgbClr val="00B0F0"/>
                </a:solidFill>
              </a:rPr>
              <a:t>LCAT</a:t>
            </a:r>
            <a:r>
              <a:rPr lang="es-AR" sz="1600" dirty="0" smtClean="0"/>
              <a:t>- FL</a:t>
            </a:r>
          </a:p>
          <a:p>
            <a:r>
              <a:rPr lang="es-AR" sz="1600" dirty="0" err="1" smtClean="0"/>
              <a:t>Apo</a:t>
            </a:r>
            <a:r>
              <a:rPr lang="es-AR" sz="1600" dirty="0" smtClean="0"/>
              <a:t> CII, </a:t>
            </a:r>
            <a:r>
              <a:rPr lang="es-AR" sz="1600" dirty="0" err="1" smtClean="0"/>
              <a:t>Apo</a:t>
            </a:r>
            <a:r>
              <a:rPr lang="es-AR" sz="1600" dirty="0" smtClean="0"/>
              <a:t> E</a:t>
            </a:r>
          </a:p>
          <a:p>
            <a:r>
              <a:rPr lang="es-AR" sz="1600" dirty="0" smtClean="0"/>
              <a:t>PTEC</a:t>
            </a:r>
            <a:endParaRPr lang="es-AR" sz="1600" dirty="0"/>
          </a:p>
        </p:txBody>
      </p:sp>
      <p:sp>
        <p:nvSpPr>
          <p:cNvPr id="7" name="6 CuadroTexto"/>
          <p:cNvSpPr txBox="1"/>
          <p:nvPr/>
        </p:nvSpPr>
        <p:spPr>
          <a:xfrm>
            <a:off x="3707904" y="3501008"/>
            <a:ext cx="234026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 smtClean="0">
                <a:solidFill>
                  <a:srgbClr val="FF0000"/>
                </a:solidFill>
              </a:rPr>
              <a:t>HDL</a:t>
            </a:r>
            <a:r>
              <a:rPr lang="es-AR" dirty="0" smtClean="0">
                <a:solidFill>
                  <a:srgbClr val="FF0000"/>
                </a:solidFill>
              </a:rPr>
              <a:t>2</a:t>
            </a:r>
            <a:r>
              <a:rPr lang="es-AR" sz="2000" dirty="0" smtClean="0">
                <a:solidFill>
                  <a:srgbClr val="FF0000"/>
                </a:solidFill>
              </a:rPr>
              <a:t> </a:t>
            </a:r>
            <a:r>
              <a:rPr lang="es-AR" sz="1600" dirty="0" smtClean="0">
                <a:solidFill>
                  <a:srgbClr val="FF0000"/>
                </a:solidFill>
              </a:rPr>
              <a:t>esférica (menos densa)</a:t>
            </a:r>
          </a:p>
          <a:p>
            <a:r>
              <a:rPr lang="es-AR" sz="1600" dirty="0" err="1" smtClean="0"/>
              <a:t>Apo</a:t>
            </a:r>
            <a:r>
              <a:rPr lang="es-AR" sz="1600" dirty="0" smtClean="0"/>
              <a:t> AI, </a:t>
            </a:r>
            <a:r>
              <a:rPr lang="es-AR" sz="1600" dirty="0" smtClean="0">
                <a:solidFill>
                  <a:srgbClr val="00B0F0"/>
                </a:solidFill>
              </a:rPr>
              <a:t>LCAT</a:t>
            </a:r>
            <a:r>
              <a:rPr lang="es-AR" sz="1600" dirty="0" smtClean="0"/>
              <a:t>, </a:t>
            </a:r>
            <a:r>
              <a:rPr lang="es-AR" sz="1600" dirty="0" err="1" smtClean="0"/>
              <a:t>ApoCII</a:t>
            </a:r>
            <a:r>
              <a:rPr lang="es-AR" sz="1600" dirty="0" smtClean="0"/>
              <a:t>, </a:t>
            </a:r>
            <a:r>
              <a:rPr lang="es-AR" sz="1600" dirty="0" err="1" smtClean="0"/>
              <a:t>ApoE</a:t>
            </a:r>
            <a:r>
              <a:rPr lang="es-AR" sz="1600" dirty="0" smtClean="0"/>
              <a:t>, PTEC </a:t>
            </a:r>
          </a:p>
          <a:p>
            <a:pPr algn="ctr"/>
            <a:r>
              <a:rPr lang="es-AR" sz="2400" b="1" dirty="0" smtClean="0">
                <a:solidFill>
                  <a:srgbClr val="00B050"/>
                </a:solidFill>
              </a:rPr>
              <a:t>CE</a:t>
            </a:r>
          </a:p>
          <a:p>
            <a:endParaRPr lang="es-AR" sz="2400" dirty="0">
              <a:solidFill>
                <a:srgbClr val="FF0000"/>
              </a:solidFill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 flipV="1">
            <a:off x="3347864" y="1316088"/>
            <a:ext cx="462528" cy="2000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5904148" y="840471"/>
            <a:ext cx="1007978" cy="5156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H="1">
            <a:off x="6048164" y="3355251"/>
            <a:ext cx="792088" cy="6111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 flipV="1">
            <a:off x="2215886" y="2070140"/>
            <a:ext cx="1296144" cy="16309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5904148" y="4797152"/>
            <a:ext cx="14401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QM o VLDL</a:t>
            </a:r>
          </a:p>
          <a:p>
            <a:r>
              <a:rPr lang="es-AR" sz="2000" b="1" dirty="0" smtClean="0">
                <a:solidFill>
                  <a:schemeClr val="accent6">
                    <a:lumMod val="75000"/>
                  </a:schemeClr>
                </a:solidFill>
              </a:rPr>
              <a:t>TG</a:t>
            </a:r>
            <a:r>
              <a:rPr lang="es-AR" sz="2000" dirty="0" smtClean="0"/>
              <a:t> </a:t>
            </a:r>
            <a:endParaRPr lang="es-AR" sz="20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2411760" y="5120317"/>
            <a:ext cx="144016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QM o VLDL</a:t>
            </a:r>
          </a:p>
          <a:p>
            <a:r>
              <a:rPr lang="es-AR" sz="2000" b="1" dirty="0" smtClean="0">
                <a:solidFill>
                  <a:schemeClr val="accent6">
                    <a:lumMod val="75000"/>
                  </a:schemeClr>
                </a:solidFill>
              </a:rPr>
              <a:t>TG</a:t>
            </a:r>
            <a:r>
              <a:rPr lang="es-AR" dirty="0" smtClean="0"/>
              <a:t>, </a:t>
            </a:r>
            <a:r>
              <a:rPr lang="es-AR" dirty="0" smtClean="0">
                <a:solidFill>
                  <a:srgbClr val="00B050"/>
                </a:solidFill>
              </a:rPr>
              <a:t>CE, </a:t>
            </a:r>
            <a:r>
              <a:rPr lang="es-AR" dirty="0" err="1" smtClean="0"/>
              <a:t>Apo</a:t>
            </a:r>
            <a:r>
              <a:rPr lang="es-AR" dirty="0" smtClean="0"/>
              <a:t> CII,  </a:t>
            </a:r>
            <a:r>
              <a:rPr lang="es-AR" dirty="0" err="1" smtClean="0"/>
              <a:t>ApoE</a:t>
            </a:r>
            <a:endParaRPr lang="es-AR" dirty="0"/>
          </a:p>
        </p:txBody>
      </p:sp>
      <p:cxnSp>
        <p:nvCxnSpPr>
          <p:cNvPr id="24" name="23 Conector recto de flecha"/>
          <p:cNvCxnSpPr/>
          <p:nvPr/>
        </p:nvCxnSpPr>
        <p:spPr>
          <a:xfrm flipH="1">
            <a:off x="1691680" y="5163001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CuadroTexto"/>
          <p:cNvSpPr txBox="1"/>
          <p:nvPr/>
        </p:nvSpPr>
        <p:spPr>
          <a:xfrm>
            <a:off x="117592" y="4682605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QM remanente o IDL</a:t>
            </a:r>
            <a:r>
              <a:rPr lang="es-AR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AR" dirty="0" smtClean="0">
                <a:solidFill>
                  <a:schemeClr val="accent6">
                    <a:lumMod val="75000"/>
                  </a:schemeClr>
                </a:solidFill>
              </a:rPr>
              <a:t>TG</a:t>
            </a:r>
            <a:r>
              <a:rPr lang="es-AR" dirty="0" smtClean="0"/>
              <a:t>, </a:t>
            </a:r>
            <a:r>
              <a:rPr lang="es-AR" b="1" dirty="0" smtClean="0">
                <a:solidFill>
                  <a:srgbClr val="00B050"/>
                </a:solidFill>
              </a:rPr>
              <a:t>CE,</a:t>
            </a:r>
            <a:r>
              <a:rPr lang="es-AR" dirty="0" smtClean="0">
                <a:solidFill>
                  <a:srgbClr val="00B050"/>
                </a:solidFill>
              </a:rPr>
              <a:t> </a:t>
            </a:r>
            <a:endParaRPr lang="es-AR" dirty="0" smtClean="0"/>
          </a:p>
          <a:p>
            <a:pPr algn="ctr"/>
            <a:endParaRPr lang="es-AR" dirty="0" smtClean="0">
              <a:solidFill>
                <a:srgbClr val="00B050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3905926" y="554197"/>
            <a:ext cx="1800200" cy="133127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7" name="26 Elipse"/>
          <p:cNvSpPr/>
          <p:nvPr/>
        </p:nvSpPr>
        <p:spPr>
          <a:xfrm>
            <a:off x="3203848" y="3193304"/>
            <a:ext cx="2844316" cy="18918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9" name="28 Elipse"/>
          <p:cNvSpPr/>
          <p:nvPr/>
        </p:nvSpPr>
        <p:spPr>
          <a:xfrm>
            <a:off x="5904148" y="4581128"/>
            <a:ext cx="1548172" cy="100811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31" name="30 Conector curvado"/>
          <p:cNvCxnSpPr/>
          <p:nvPr/>
        </p:nvCxnSpPr>
        <p:spPr>
          <a:xfrm rot="10800000">
            <a:off x="3707904" y="5048308"/>
            <a:ext cx="2196246" cy="468923"/>
          </a:xfrm>
          <a:prstGeom prst="curvedConnector3">
            <a:avLst>
              <a:gd name="adj1" fmla="val 4067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Elipse"/>
          <p:cNvSpPr/>
          <p:nvPr/>
        </p:nvSpPr>
        <p:spPr>
          <a:xfrm>
            <a:off x="2215886" y="4797152"/>
            <a:ext cx="1636034" cy="1660553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9" name="38 Elipse"/>
          <p:cNvSpPr/>
          <p:nvPr/>
        </p:nvSpPr>
        <p:spPr>
          <a:xfrm>
            <a:off x="117592" y="4541412"/>
            <a:ext cx="1609985" cy="79731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0" name="39 Flecha izquierda"/>
          <p:cNvSpPr/>
          <p:nvPr/>
        </p:nvSpPr>
        <p:spPr>
          <a:xfrm>
            <a:off x="3512030" y="5720481"/>
            <a:ext cx="555914" cy="2287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1" name="40 CuadroTexto"/>
          <p:cNvSpPr txBox="1"/>
          <p:nvPr/>
        </p:nvSpPr>
        <p:spPr>
          <a:xfrm>
            <a:off x="4211960" y="5640729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Activa LPL endotelial</a:t>
            </a:r>
            <a:endParaRPr lang="es-AR" dirty="0"/>
          </a:p>
        </p:txBody>
      </p:sp>
      <p:sp>
        <p:nvSpPr>
          <p:cNvPr id="42" name="41 Flecha izquierda"/>
          <p:cNvSpPr/>
          <p:nvPr/>
        </p:nvSpPr>
        <p:spPr>
          <a:xfrm flipH="1">
            <a:off x="2418857" y="3049288"/>
            <a:ext cx="576064" cy="3273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3" name="42 CuadroTexto"/>
          <p:cNvSpPr txBox="1"/>
          <p:nvPr/>
        </p:nvSpPr>
        <p:spPr>
          <a:xfrm>
            <a:off x="1655676" y="2387679"/>
            <a:ext cx="2412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rgbClr val="00B0F0"/>
                </a:solidFill>
              </a:rPr>
              <a:t>Transporte reverso de colesterol</a:t>
            </a:r>
            <a:endParaRPr lang="es-AR" dirty="0">
              <a:solidFill>
                <a:srgbClr val="00B0F0"/>
              </a:solidFill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1691680" y="170080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Hígado</a:t>
            </a:r>
            <a:endParaRPr lang="es-AR" b="1" dirty="0"/>
          </a:p>
        </p:txBody>
      </p:sp>
      <p:cxnSp>
        <p:nvCxnSpPr>
          <p:cNvPr id="50" name="49 Conector recto de flecha"/>
          <p:cNvCxnSpPr/>
          <p:nvPr/>
        </p:nvCxnSpPr>
        <p:spPr>
          <a:xfrm flipV="1">
            <a:off x="2123728" y="1052736"/>
            <a:ext cx="164033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51 CuadroTexto"/>
          <p:cNvSpPr txBox="1"/>
          <p:nvPr/>
        </p:nvSpPr>
        <p:spPr>
          <a:xfrm>
            <a:off x="6282190" y="1700808"/>
            <a:ext cx="234026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 smtClean="0">
                <a:solidFill>
                  <a:srgbClr val="FF0000"/>
                </a:solidFill>
              </a:rPr>
              <a:t>HDL</a:t>
            </a:r>
            <a:r>
              <a:rPr lang="es-AR" dirty="0" smtClean="0">
                <a:solidFill>
                  <a:srgbClr val="FF0000"/>
                </a:solidFill>
              </a:rPr>
              <a:t>3</a:t>
            </a:r>
            <a:r>
              <a:rPr lang="es-AR" sz="2000" dirty="0" smtClean="0">
                <a:solidFill>
                  <a:srgbClr val="FF0000"/>
                </a:solidFill>
              </a:rPr>
              <a:t> </a:t>
            </a:r>
            <a:r>
              <a:rPr lang="es-AR" sz="1600" dirty="0" smtClean="0">
                <a:solidFill>
                  <a:srgbClr val="FF0000"/>
                </a:solidFill>
              </a:rPr>
              <a:t>esférica pequeña, densa</a:t>
            </a:r>
          </a:p>
          <a:p>
            <a:r>
              <a:rPr lang="es-AR" sz="1400" dirty="0" err="1" smtClean="0"/>
              <a:t>Apo</a:t>
            </a:r>
            <a:r>
              <a:rPr lang="es-AR" sz="1400" dirty="0" smtClean="0"/>
              <a:t> AI, </a:t>
            </a:r>
            <a:r>
              <a:rPr lang="es-AR" sz="1400" dirty="0" smtClean="0">
                <a:solidFill>
                  <a:srgbClr val="00B0F0"/>
                </a:solidFill>
              </a:rPr>
              <a:t>LCAT</a:t>
            </a:r>
            <a:r>
              <a:rPr lang="es-AR" sz="1400" dirty="0" smtClean="0"/>
              <a:t>, </a:t>
            </a:r>
            <a:r>
              <a:rPr lang="es-AR" sz="1400" dirty="0" err="1" smtClean="0"/>
              <a:t>ApoCII</a:t>
            </a:r>
            <a:r>
              <a:rPr lang="es-AR" sz="1400" dirty="0" smtClean="0"/>
              <a:t>, </a:t>
            </a:r>
            <a:r>
              <a:rPr lang="es-AR" sz="1400" dirty="0" err="1" smtClean="0"/>
              <a:t>ApoE</a:t>
            </a:r>
            <a:r>
              <a:rPr lang="es-AR" sz="1400" dirty="0" smtClean="0"/>
              <a:t>, PTEC</a:t>
            </a:r>
            <a:r>
              <a:rPr lang="es-AR" dirty="0" smtClean="0"/>
              <a:t> </a:t>
            </a:r>
          </a:p>
          <a:p>
            <a:r>
              <a:rPr lang="es-AR" sz="2400" dirty="0" smtClean="0">
                <a:solidFill>
                  <a:srgbClr val="00B050"/>
                </a:solidFill>
              </a:rPr>
              <a:t> </a:t>
            </a:r>
            <a:r>
              <a:rPr lang="es-AR" sz="1600" dirty="0" smtClean="0">
                <a:solidFill>
                  <a:srgbClr val="00B050"/>
                </a:solidFill>
              </a:rPr>
              <a:t>menor contenido CE</a:t>
            </a:r>
          </a:p>
          <a:p>
            <a:endParaRPr lang="es-AR" sz="2400" dirty="0">
              <a:solidFill>
                <a:srgbClr val="FF0000"/>
              </a:solidFill>
            </a:endParaRPr>
          </a:p>
        </p:txBody>
      </p:sp>
      <p:sp>
        <p:nvSpPr>
          <p:cNvPr id="53" name="52 Elipse"/>
          <p:cNvSpPr/>
          <p:nvPr/>
        </p:nvSpPr>
        <p:spPr>
          <a:xfrm>
            <a:off x="6128372" y="1377642"/>
            <a:ext cx="2404068" cy="213320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4" name="53 CuadroTexto"/>
          <p:cNvSpPr txBox="1"/>
          <p:nvPr/>
        </p:nvSpPr>
        <p:spPr>
          <a:xfrm>
            <a:off x="6574322" y="3660849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Tejidos periféricos</a:t>
            </a:r>
            <a:endParaRPr lang="es-AR" b="1" dirty="0"/>
          </a:p>
        </p:txBody>
      </p:sp>
      <p:cxnSp>
        <p:nvCxnSpPr>
          <p:cNvPr id="56" name="55 Conector recto de flecha"/>
          <p:cNvCxnSpPr/>
          <p:nvPr/>
        </p:nvCxnSpPr>
        <p:spPr>
          <a:xfrm>
            <a:off x="2663788" y="1966774"/>
            <a:ext cx="3420380" cy="2067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 de flecha"/>
          <p:cNvCxnSpPr/>
          <p:nvPr/>
        </p:nvCxnSpPr>
        <p:spPr>
          <a:xfrm flipV="1">
            <a:off x="899592" y="2173506"/>
            <a:ext cx="792088" cy="240762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939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18" grpId="0"/>
      <p:bldP spid="19" grpId="0"/>
      <p:bldP spid="25" grpId="0"/>
      <p:bldP spid="26" grpId="0" animBg="1"/>
      <p:bldP spid="27" grpId="0" animBg="1"/>
      <p:bldP spid="29" grpId="0" animBg="1"/>
      <p:bldP spid="38" grpId="0" animBg="1"/>
      <p:bldP spid="39" grpId="0" animBg="1"/>
      <p:bldP spid="40" grpId="0" animBg="1"/>
      <p:bldP spid="41" grpId="0"/>
      <p:bldP spid="42" grpId="0" animBg="1"/>
      <p:bldP spid="43" grpId="0"/>
      <p:bldP spid="44" grpId="0"/>
      <p:bldP spid="52" grpId="0"/>
      <p:bldP spid="53" grpId="0" animBg="1"/>
      <p:bldP spid="5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</p:spPr>
        <p:txBody>
          <a:bodyPr/>
          <a:lstStyle/>
          <a:p>
            <a:r>
              <a:rPr lang="es-ES" altLang="es-AR" smtClean="0"/>
              <a:t>ATEROSCLEROSIS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altLang="es-AR" smtClean="0"/>
              <a:t>Enfermedad progresiva que finaliza con formaciones de placas calcificadas fibrosas</a:t>
            </a:r>
          </a:p>
          <a:p>
            <a:r>
              <a:rPr lang="es-ES" altLang="es-AR" smtClean="0"/>
              <a:t>Se relaciona con niveles elevados de colesterol plasmático</a:t>
            </a:r>
          </a:p>
          <a:p>
            <a:r>
              <a:rPr lang="es-ES" altLang="es-AR" smtClean="0"/>
              <a:t>Mutaciones puntuales en receptor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3 CuadroTexto"/>
          <p:cNvSpPr txBox="1">
            <a:spLocks noChangeArrowheads="1"/>
          </p:cNvSpPr>
          <p:nvPr/>
        </p:nvSpPr>
        <p:spPr bwMode="auto">
          <a:xfrm>
            <a:off x="428625" y="500063"/>
            <a:ext cx="7500938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400" b="1" dirty="0">
                <a:solidFill>
                  <a:srgbClr val="FF0000"/>
                </a:solidFill>
                <a:latin typeface="Arial" charset="0"/>
              </a:rPr>
              <a:t>Aterosclerosis, LDL y Riesgo </a:t>
            </a:r>
            <a:r>
              <a:rPr lang="es-AR" altLang="es-AR" sz="2400" b="1" dirty="0" err="1">
                <a:solidFill>
                  <a:srgbClr val="FF0000"/>
                </a:solidFill>
                <a:latin typeface="Arial" charset="0"/>
              </a:rPr>
              <a:t>Aterogénico</a:t>
            </a:r>
            <a:endParaRPr lang="es-AR" altLang="es-AR" sz="24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AR" altLang="es-AR" sz="2400" b="1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sz="2400" dirty="0">
                <a:latin typeface="Arial" charset="0"/>
              </a:rPr>
              <a:t>-Niveles elevados de LDL y con ellos de colesterol, incrementan la tendencia a la producción de </a:t>
            </a:r>
            <a:r>
              <a:rPr lang="es-AR" altLang="es-AR" sz="2400" b="1" dirty="0" smtClean="0">
                <a:latin typeface="Arial" charset="0"/>
              </a:rPr>
              <a:t>ateromas en el endotelio de los vasos</a:t>
            </a:r>
            <a:r>
              <a:rPr lang="es-AR" altLang="es-AR" sz="2400" dirty="0" smtClean="0">
                <a:latin typeface="Arial" charset="0"/>
              </a:rPr>
              <a:t>. </a:t>
            </a:r>
            <a:endParaRPr lang="es-AR" altLang="es-AR" sz="24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24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sz="2400" dirty="0">
                <a:latin typeface="Arial" charset="0"/>
              </a:rPr>
              <a:t> -Estas placas  (ateroma) están compuestas por acúmulos de colesterol, restos celulares, células musculares lisas y fibras de tejido conjuntivo, que disminuyen la luz y elasticidad del vaso.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24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sz="2400" dirty="0">
                <a:latin typeface="Arial" charset="0"/>
              </a:rPr>
              <a:t>-Sobre estas placas se pueden formar coágulos que pueden obstruir totalmente la arteria y pueden  llevar a infarto de miocardio o accidentes cerebro vasculares.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14438" y="1071563"/>
            <a:ext cx="7000875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dirty="0"/>
              <a:t>-La formación de ateromas refleja un aumento en la producción de LDL y/o una disminución de receptores para LDL (receptores para </a:t>
            </a:r>
            <a:r>
              <a:rPr lang="es-AR" sz="2400" dirty="0" err="1"/>
              <a:t>Apo</a:t>
            </a:r>
            <a:r>
              <a:rPr lang="es-AR" sz="2400" dirty="0"/>
              <a:t> B100) lo que disminuye la capacidad para captar esta lipoproteína por las células. </a:t>
            </a:r>
          </a:p>
          <a:p>
            <a:pPr algn="ctr">
              <a:defRPr/>
            </a:pPr>
            <a:r>
              <a:rPr lang="es-A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por esto que se considera a las </a:t>
            </a:r>
            <a:r>
              <a:rPr lang="es-AR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LDL </a:t>
            </a:r>
          </a:p>
          <a:p>
            <a:pPr algn="ctr">
              <a:defRPr/>
            </a:pPr>
            <a:r>
              <a:rPr lang="es-A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 de riesgo </a:t>
            </a:r>
            <a:r>
              <a:rPr lang="es-AR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aterogénico</a:t>
            </a:r>
            <a:endParaRPr lang="es-AR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s-AR" sz="2400" dirty="0"/>
          </a:p>
          <a:p>
            <a:pPr>
              <a:defRPr/>
            </a:pPr>
            <a:r>
              <a:rPr lang="es-AR" sz="2400" dirty="0"/>
              <a:t>-Condiciones que contribuyen al desarrollo de ateromas son: </a:t>
            </a:r>
          </a:p>
          <a:p>
            <a:pPr>
              <a:defRPr/>
            </a:pPr>
            <a:r>
              <a:rPr lang="es-AR" sz="2400" dirty="0" err="1">
                <a:solidFill>
                  <a:srgbClr val="0000CC"/>
                </a:solidFill>
              </a:rPr>
              <a:t>hipercolesterolemia</a:t>
            </a:r>
            <a:r>
              <a:rPr lang="es-AR" sz="2400" dirty="0">
                <a:solidFill>
                  <a:srgbClr val="0000CC"/>
                </a:solidFill>
              </a:rPr>
              <a:t>, diabetes, hipertensión, hábito de fumar, estrés, dieta rica en grasas animales, obesidad y sedentarismo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85938" y="714375"/>
            <a:ext cx="5786437" cy="5016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/>
              <a:t>-Considerando la función principal de HDL:</a:t>
            </a:r>
          </a:p>
          <a:p>
            <a:pPr>
              <a:defRPr/>
            </a:pPr>
            <a:endParaRPr lang="es-AR" sz="2400" b="1" dirty="0"/>
          </a:p>
          <a:p>
            <a:pPr>
              <a:defRPr/>
            </a:pPr>
            <a:r>
              <a:rPr lang="es-AR" sz="2400" b="1" dirty="0"/>
              <a:t> Existe una </a:t>
            </a:r>
            <a:r>
              <a:rPr lang="es-AR" sz="2400" b="1" dirty="0">
                <a:solidFill>
                  <a:srgbClr val="FF0000"/>
                </a:solidFill>
              </a:rPr>
              <a:t>relación inversa entre el nivel de HDL y la aterosclerosis. </a:t>
            </a:r>
          </a:p>
          <a:p>
            <a:pPr>
              <a:defRPr/>
            </a:pPr>
            <a:endParaRPr lang="es-AR" sz="2400" b="1" dirty="0"/>
          </a:p>
          <a:p>
            <a:pPr>
              <a:buFontTx/>
              <a:buChar char="-"/>
              <a:defRPr/>
            </a:pPr>
            <a:r>
              <a:rPr lang="es-AR" sz="2400" b="1" dirty="0"/>
              <a:t>A mayor nivel de HDL el riesgo de padecer accidentes vasculares es menor. </a:t>
            </a:r>
          </a:p>
          <a:p>
            <a:pPr>
              <a:buFontTx/>
              <a:buChar char="-"/>
              <a:defRPr/>
            </a:pPr>
            <a:endParaRPr lang="es-AR" sz="2400" b="1" dirty="0"/>
          </a:p>
          <a:p>
            <a:pPr>
              <a:buFontTx/>
              <a:buChar char="-"/>
              <a:defRPr/>
            </a:pPr>
            <a:r>
              <a:rPr lang="es-AR" sz="2400" b="1" dirty="0"/>
              <a:t>Es por esto que se considera a </a:t>
            </a:r>
          </a:p>
          <a:p>
            <a:pPr>
              <a:defRPr/>
            </a:pPr>
            <a:r>
              <a:rPr lang="es-AR" sz="2400" b="1" dirty="0"/>
              <a:t> </a:t>
            </a:r>
            <a:r>
              <a:rPr lang="es-A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HDL factor de protección frente al riesgo   </a:t>
            </a:r>
            <a:r>
              <a:rPr lang="es-AR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aterogénico</a:t>
            </a:r>
            <a:r>
              <a:rPr lang="es-AR" sz="24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ateroma"/>
          <p:cNvPicPr>
            <a:picLocks noChangeAspect="1" noChangeArrowheads="1"/>
          </p:cNvPicPr>
          <p:nvPr/>
        </p:nvPicPr>
        <p:blipFill>
          <a:blip r:embed="rId2">
            <a:lum bright="-22000" contras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01638"/>
            <a:ext cx="7272337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 descr="25%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1148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es-ES" sz="2800" dirty="0" smtClean="0"/>
              <a:t>Ácidos </a:t>
            </a:r>
            <a:r>
              <a:rPr lang="es-ES" sz="2800" dirty="0"/>
              <a:t>grasos de cadena corta (6-10 C)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endParaRPr lang="es-ES" sz="28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		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                   </a:t>
            </a:r>
            <a:r>
              <a:rPr lang="es-ES" sz="2800" b="1" dirty="0">
                <a:solidFill>
                  <a:srgbClr val="FF0000"/>
                </a:solidFill>
              </a:rPr>
              <a:t>Albúmina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800" b="1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-  </a:t>
            </a:r>
            <a:r>
              <a:rPr lang="es-ES" sz="2800" dirty="0" smtClean="0"/>
              <a:t>Ácidos </a:t>
            </a:r>
            <a:r>
              <a:rPr lang="es-ES" sz="2800" dirty="0"/>
              <a:t>grasos de cadena larga (12-18 C)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8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     </a:t>
            </a:r>
            <a:r>
              <a:rPr lang="es-ES" sz="2800" b="1" dirty="0">
                <a:solidFill>
                  <a:srgbClr val="FF0000"/>
                </a:solidFill>
              </a:rPr>
              <a:t>Resíntesis de </a:t>
            </a:r>
            <a:r>
              <a:rPr lang="es-ES" sz="2800" b="1" dirty="0" smtClean="0">
                <a:solidFill>
                  <a:srgbClr val="FF0000"/>
                </a:solidFill>
              </a:rPr>
              <a:t>TG             QM</a:t>
            </a:r>
            <a:endParaRPr lang="es-ES" sz="28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8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                              </a:t>
            </a:r>
          </a:p>
        </p:txBody>
      </p:sp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755650" y="476250"/>
            <a:ext cx="7489825" cy="1323975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 scaled="0"/>
          </a:gradFill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AR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Destino de los lípidos absorbidos </a:t>
            </a:r>
          </a:p>
          <a:p>
            <a:pPr algn="ctr">
              <a:spcBef>
                <a:spcPct val="50000"/>
              </a:spcBef>
              <a:defRPr/>
            </a:pPr>
            <a:r>
              <a:rPr lang="es-AR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en el enterocito</a:t>
            </a:r>
          </a:p>
        </p:txBody>
      </p:sp>
      <p:sp>
        <p:nvSpPr>
          <p:cNvPr id="77829" name="Oval 5"/>
          <p:cNvSpPr>
            <a:spLocks noChangeArrowheads="1"/>
          </p:cNvSpPr>
          <p:nvPr/>
        </p:nvSpPr>
        <p:spPr bwMode="auto">
          <a:xfrm>
            <a:off x="5435600" y="4941888"/>
            <a:ext cx="1223963" cy="57467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latin typeface="Arial" charset="0"/>
              </a:rPr>
              <a:t>Linfa</a:t>
            </a:r>
          </a:p>
        </p:txBody>
      </p:sp>
      <p:sp>
        <p:nvSpPr>
          <p:cNvPr id="77830" name="Oval 6"/>
          <p:cNvSpPr>
            <a:spLocks noChangeArrowheads="1"/>
          </p:cNvSpPr>
          <p:nvPr/>
        </p:nvSpPr>
        <p:spPr bwMode="auto">
          <a:xfrm>
            <a:off x="2051050" y="2924175"/>
            <a:ext cx="1223963" cy="57467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latin typeface="Arial" charset="0"/>
              </a:rPr>
              <a:t>Sangre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3419475" y="2997200"/>
            <a:ext cx="0" cy="6096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4284663" y="3716338"/>
            <a:ext cx="12954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1908175" y="4868863"/>
            <a:ext cx="0" cy="5334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5795963" y="5661025"/>
            <a:ext cx="57467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3995738" y="5589588"/>
            <a:ext cx="50482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6011863" y="3513138"/>
            <a:ext cx="1655762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altLang="es-AR" sz="1800" b="1">
                <a:latin typeface="Arial" charset="0"/>
              </a:rPr>
              <a:t>HÍGADO</a:t>
            </a:r>
            <a:endParaRPr lang="es-ES_tradnl" altLang="es-AR" sz="1800">
              <a:latin typeface="Arial" charset="0"/>
            </a:endParaRPr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6659563" y="5373688"/>
            <a:ext cx="1512887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altLang="es-AR" sz="1800" b="1">
                <a:latin typeface="Arial" charset="0"/>
              </a:rPr>
              <a:t>TEJIDOS</a:t>
            </a:r>
            <a:endParaRPr lang="es-ES_tradnl" altLang="es-AR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42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nimBg="1"/>
      <p:bldP spid="77826" grpId="0" animBg="1"/>
      <p:bldP spid="77829" grpId="0" animBg="1"/>
      <p:bldP spid="77830" grpId="0" animBg="1"/>
      <p:bldP spid="6148" grpId="0" animBg="1"/>
      <p:bldP spid="6149" grpId="0" animBg="1"/>
      <p:bldP spid="6150" grpId="0" animBg="1"/>
      <p:bldP spid="77828" grpId="0" animBg="1"/>
      <p:bldP spid="77831" grpId="0" animBg="1"/>
      <p:bldP spid="77835" grpId="0"/>
      <p:bldP spid="778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7"/>
          <p:cNvGrpSpPr>
            <a:grpSpLocks/>
          </p:cNvGrpSpPr>
          <p:nvPr/>
        </p:nvGrpSpPr>
        <p:grpSpPr bwMode="auto">
          <a:xfrm>
            <a:off x="900113" y="2827338"/>
            <a:ext cx="7416800" cy="400050"/>
            <a:chOff x="567" y="1661"/>
            <a:chExt cx="4672" cy="252"/>
          </a:xfrm>
        </p:grpSpPr>
        <p:sp>
          <p:nvSpPr>
            <p:cNvPr id="6160" name="Text Box 4"/>
            <p:cNvSpPr txBox="1">
              <a:spLocks noChangeArrowheads="1"/>
            </p:cNvSpPr>
            <p:nvPr/>
          </p:nvSpPr>
          <p:spPr bwMode="auto">
            <a:xfrm>
              <a:off x="567" y="1661"/>
              <a:ext cx="467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ACIDO GRASO </a:t>
              </a:r>
              <a:r>
                <a:rPr lang="es-ES_tradnl" altLang="es-AR" sz="2000" b="1">
                  <a:latin typeface="Arial" charset="0"/>
                </a:rPr>
                <a:t>+ COA</a:t>
              </a:r>
              <a:r>
                <a:rPr lang="es-ES_tradnl" altLang="es-AR" sz="2000" b="1">
                  <a:solidFill>
                    <a:srgbClr val="FF0000"/>
                  </a:solidFill>
                  <a:latin typeface="Arial" charset="0"/>
                </a:rPr>
                <a:t>-</a:t>
              </a:r>
              <a:r>
                <a:rPr lang="es-ES_tradnl" altLang="es-AR" sz="2000" b="1">
                  <a:latin typeface="Arial" charset="0"/>
                </a:rPr>
                <a:t>SH                                   </a:t>
              </a: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ACIL</a:t>
              </a:r>
              <a:r>
                <a:rPr lang="es-ES_tradnl" altLang="es-AR" sz="2000" b="1">
                  <a:solidFill>
                    <a:srgbClr val="FF0000"/>
                  </a:solidFill>
                  <a:latin typeface="Arial" charset="0"/>
                </a:rPr>
                <a:t>-</a:t>
              </a: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 </a:t>
              </a:r>
              <a:r>
                <a:rPr lang="es-ES_tradnl" altLang="es-AR" sz="2000" b="1">
                  <a:latin typeface="Arial" charset="0"/>
                </a:rPr>
                <a:t>SCoA</a:t>
              </a:r>
            </a:p>
          </p:txBody>
        </p:sp>
        <p:sp>
          <p:nvSpPr>
            <p:cNvPr id="6161" name="Line 5"/>
            <p:cNvSpPr>
              <a:spLocks noChangeShapeType="1"/>
            </p:cNvSpPr>
            <p:nvPr/>
          </p:nvSpPr>
          <p:spPr bwMode="auto">
            <a:xfrm>
              <a:off x="2835" y="1770"/>
              <a:ext cx="681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4572000" y="2400300"/>
            <a:ext cx="1655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 b="1" i="1">
                <a:solidFill>
                  <a:srgbClr val="FF0000"/>
                </a:solidFill>
                <a:latin typeface="Arial" charset="0"/>
              </a:rPr>
              <a:t>Tioquinasa</a:t>
            </a:r>
          </a:p>
        </p:txBody>
      </p:sp>
      <p:sp>
        <p:nvSpPr>
          <p:cNvPr id="6148" name="Text Box 8" descr="20%"/>
          <p:cNvSpPr txBox="1">
            <a:spLocks noChangeArrowheads="1"/>
          </p:cNvSpPr>
          <p:nvPr/>
        </p:nvSpPr>
        <p:spPr bwMode="auto">
          <a:xfrm>
            <a:off x="4143375" y="3214688"/>
            <a:ext cx="2428875" cy="369887"/>
          </a:xfrm>
          <a:prstGeom prst="rect">
            <a:avLst/>
          </a:prstGeom>
          <a:pattFill prst="pct20">
            <a:fgClr>
              <a:srgbClr val="FFFF99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  <a:latin typeface="Arial" charset="0"/>
              </a:rPr>
              <a:t>ATP       AMP  + PPi</a:t>
            </a:r>
          </a:p>
        </p:txBody>
      </p:sp>
      <p:sp>
        <p:nvSpPr>
          <p:cNvPr id="6149" name="AutoShape 9"/>
          <p:cNvSpPr>
            <a:spLocks noChangeArrowheads="1"/>
          </p:cNvSpPr>
          <p:nvPr/>
        </p:nvSpPr>
        <p:spPr bwMode="auto">
          <a:xfrm>
            <a:off x="4643438" y="3000375"/>
            <a:ext cx="785812" cy="285750"/>
          </a:xfrm>
          <a:prstGeom prst="curvedDownArrow">
            <a:avLst>
              <a:gd name="adj1" fmla="val 30059"/>
              <a:gd name="adj2" fmla="val 60105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sp>
        <p:nvSpPr>
          <p:cNvPr id="615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214313"/>
            <a:ext cx="77724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Biosíntesis de TG en el enterocito</a:t>
            </a:r>
            <a:r>
              <a:rPr lang="es-ES" altLang="es-AR" sz="3200" b="1" smtClean="0">
                <a:solidFill>
                  <a:srgbClr val="C00000"/>
                </a:solidFill>
              </a:rPr>
              <a:t/>
            </a:r>
            <a:br>
              <a:rPr lang="es-ES" altLang="es-AR" sz="3200" b="1" smtClean="0">
                <a:solidFill>
                  <a:srgbClr val="C00000"/>
                </a:solidFill>
              </a:rPr>
            </a:br>
            <a:endParaRPr lang="es-ES_tradnl" altLang="es-AR" sz="24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6151" name="Group 15"/>
          <p:cNvGrpSpPr>
            <a:grpSpLocks/>
          </p:cNvGrpSpPr>
          <p:nvPr/>
        </p:nvGrpSpPr>
        <p:grpSpPr bwMode="auto">
          <a:xfrm>
            <a:off x="179388" y="4699000"/>
            <a:ext cx="8820150" cy="641350"/>
            <a:chOff x="113" y="2960"/>
            <a:chExt cx="5556" cy="404"/>
          </a:xfrm>
        </p:grpSpPr>
        <p:sp>
          <p:nvSpPr>
            <p:cNvPr id="6156" name="Text Box 10"/>
            <p:cNvSpPr txBox="1">
              <a:spLocks noChangeArrowheads="1"/>
            </p:cNvSpPr>
            <p:nvPr/>
          </p:nvSpPr>
          <p:spPr bwMode="auto">
            <a:xfrm>
              <a:off x="113" y="2976"/>
              <a:ext cx="5556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es-ES_tradnl" altLang="es-AR" sz="1800">
                  <a:solidFill>
                    <a:srgbClr val="0000CC"/>
                  </a:solidFill>
                  <a:latin typeface="Arial" charset="0"/>
                </a:rPr>
                <a:t>                  </a:t>
              </a: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O                                                                 O                             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R-CH</a:t>
              </a:r>
              <a:r>
                <a:rPr lang="es-ES_tradnl" altLang="es-AR" sz="2000" b="1" baseline="-25000">
                  <a:solidFill>
                    <a:srgbClr val="0000CC"/>
                  </a:solidFill>
                  <a:latin typeface="Arial" charset="0"/>
                </a:rPr>
                <a:t>2</a:t>
              </a: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 –C-O</a:t>
              </a:r>
              <a:r>
                <a:rPr lang="es-ES_tradnl" altLang="es-AR" sz="2000" b="1" baseline="30000">
                  <a:solidFill>
                    <a:srgbClr val="0000CC"/>
                  </a:solidFill>
                  <a:latin typeface="Arial" charset="0"/>
                </a:rPr>
                <a:t>- </a:t>
              </a:r>
              <a:r>
                <a:rPr lang="es-ES_tradnl" altLang="es-AR" sz="2000" b="1">
                  <a:latin typeface="Arial" charset="0"/>
                </a:rPr>
                <a:t>+ CoA</a:t>
              </a:r>
              <a:r>
                <a:rPr lang="es-ES_tradnl" altLang="es-AR" sz="2000" b="1">
                  <a:solidFill>
                    <a:srgbClr val="FF0000"/>
                  </a:solidFill>
                  <a:latin typeface="Arial" charset="0"/>
                </a:rPr>
                <a:t>-</a:t>
              </a:r>
              <a:r>
                <a:rPr lang="es-ES_tradnl" altLang="es-AR" sz="2000" b="1">
                  <a:latin typeface="Arial" charset="0"/>
                </a:rPr>
                <a:t>SH + </a:t>
              </a:r>
              <a:r>
                <a:rPr lang="es-ES_tradnl" altLang="es-AR" sz="2000">
                  <a:solidFill>
                    <a:srgbClr val="FF0000"/>
                  </a:solidFill>
                  <a:latin typeface="Arial" charset="0"/>
                </a:rPr>
                <a:t>ATP</a:t>
              </a:r>
              <a:r>
                <a:rPr lang="es-ES_tradnl" altLang="es-AR" sz="2000" b="1">
                  <a:latin typeface="Arial" charset="0"/>
                </a:rPr>
                <a:t>                   </a:t>
              </a: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R-CH</a:t>
              </a:r>
              <a:r>
                <a:rPr lang="es-ES_tradnl" altLang="es-AR" sz="2000" b="1" baseline="-25000">
                  <a:solidFill>
                    <a:srgbClr val="0000CC"/>
                  </a:solidFill>
                  <a:latin typeface="Arial" charset="0"/>
                </a:rPr>
                <a:t>2</a:t>
              </a: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 –C</a:t>
              </a:r>
              <a:r>
                <a:rPr lang="es-ES_tradnl" altLang="es-AR" sz="2000" b="1">
                  <a:solidFill>
                    <a:srgbClr val="FF0000"/>
                  </a:solidFill>
                  <a:latin typeface="Arial" charset="0"/>
                </a:rPr>
                <a:t>- </a:t>
              </a:r>
              <a:r>
                <a:rPr lang="es-ES_tradnl" altLang="es-AR" sz="2000" b="1">
                  <a:latin typeface="Arial" charset="0"/>
                </a:rPr>
                <a:t>S-CoA </a:t>
              </a: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  </a:t>
              </a:r>
              <a:r>
                <a:rPr lang="es-ES_tradnl" altLang="es-AR" sz="2000" b="1">
                  <a:latin typeface="Arial" charset="0"/>
                </a:rPr>
                <a:t>+   </a:t>
              </a:r>
              <a:r>
                <a:rPr lang="es-ES_tradnl" altLang="es-AR" sz="2000">
                  <a:solidFill>
                    <a:srgbClr val="FF0000"/>
                  </a:solidFill>
                  <a:latin typeface="Arial" charset="0"/>
                </a:rPr>
                <a:t>AMP + PPi</a:t>
              </a:r>
            </a:p>
          </p:txBody>
        </p:sp>
        <p:sp>
          <p:nvSpPr>
            <p:cNvPr id="6157" name="Oval 11"/>
            <p:cNvSpPr>
              <a:spLocks noChangeArrowheads="1"/>
            </p:cNvSpPr>
            <p:nvPr/>
          </p:nvSpPr>
          <p:spPr bwMode="auto">
            <a:xfrm rot="-2398726">
              <a:off x="689" y="2977"/>
              <a:ext cx="363" cy="317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latin typeface="Arial" charset="0"/>
                </a:rPr>
                <a:t>=</a:t>
              </a:r>
            </a:p>
          </p:txBody>
        </p:sp>
        <p:sp>
          <p:nvSpPr>
            <p:cNvPr id="6158" name="Line 13"/>
            <p:cNvSpPr>
              <a:spLocks noChangeShapeType="1"/>
            </p:cNvSpPr>
            <p:nvPr/>
          </p:nvSpPr>
          <p:spPr bwMode="auto">
            <a:xfrm>
              <a:off x="2565" y="3240"/>
              <a:ext cx="454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6159" name="Oval 14"/>
            <p:cNvSpPr>
              <a:spLocks noChangeArrowheads="1"/>
            </p:cNvSpPr>
            <p:nvPr/>
          </p:nvSpPr>
          <p:spPr bwMode="auto">
            <a:xfrm rot="-2398726">
              <a:off x="3659" y="2960"/>
              <a:ext cx="363" cy="317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latin typeface="Arial" charset="0"/>
                </a:rPr>
                <a:t>=</a:t>
              </a:r>
            </a:p>
          </p:txBody>
        </p:sp>
      </p:grpSp>
      <p:sp>
        <p:nvSpPr>
          <p:cNvPr id="6152" name="15 CuadroTexto"/>
          <p:cNvSpPr txBox="1">
            <a:spLocks noChangeArrowheads="1"/>
          </p:cNvSpPr>
          <p:nvPr/>
        </p:nvSpPr>
        <p:spPr bwMode="auto">
          <a:xfrm>
            <a:off x="0" y="1285875"/>
            <a:ext cx="55578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s-AR" sz="1800" b="1" dirty="0">
              <a:solidFill>
                <a:srgbClr val="FF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 b="1" dirty="0">
                <a:solidFill>
                  <a:srgbClr val="FF0000"/>
                </a:solidFill>
                <a:latin typeface="Arial" charset="0"/>
              </a:rPr>
              <a:t>1)- Activación de los Ácidos grasos: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 dirty="0">
                <a:solidFill>
                  <a:srgbClr val="FF0000"/>
                </a:solidFill>
                <a:latin typeface="Arial" charset="0"/>
              </a:rPr>
              <a:t>Biosíntesis de </a:t>
            </a:r>
            <a:r>
              <a:rPr lang="es-ES_tradnl" altLang="es-AR" sz="1800" b="1" dirty="0" err="1">
                <a:solidFill>
                  <a:srgbClr val="FF0000"/>
                </a:solidFill>
                <a:latin typeface="Arial" charset="0"/>
              </a:rPr>
              <a:t>Acil</a:t>
            </a:r>
            <a:r>
              <a:rPr lang="es-ES_tradnl" altLang="es-AR" sz="1800" b="1" dirty="0">
                <a:solidFill>
                  <a:srgbClr val="FF0000"/>
                </a:solidFill>
                <a:latin typeface="Arial" charset="0"/>
              </a:rPr>
              <a:t>-Coenzima A</a:t>
            </a:r>
            <a:endParaRPr lang="es-AR" altLang="es-AR" sz="18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153" name="16 CuadroTexto"/>
          <p:cNvSpPr txBox="1">
            <a:spLocks noChangeArrowheads="1"/>
          </p:cNvSpPr>
          <p:nvPr/>
        </p:nvSpPr>
        <p:spPr bwMode="auto">
          <a:xfrm>
            <a:off x="6715125" y="3143250"/>
            <a:ext cx="16986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s-AR" sz="1800" b="1">
              <a:solidFill>
                <a:srgbClr val="FF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  <a:latin typeface="Arial" charset="0"/>
              </a:rPr>
              <a:t>AG“activado”</a:t>
            </a:r>
            <a:endParaRPr lang="es-AR" altLang="es-AR" sz="1800" b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154" name="17 CuadroTexto"/>
          <p:cNvSpPr txBox="1">
            <a:spLocks noChangeArrowheads="1"/>
          </p:cNvSpPr>
          <p:nvPr/>
        </p:nvSpPr>
        <p:spPr bwMode="auto">
          <a:xfrm>
            <a:off x="5072063" y="5068888"/>
            <a:ext cx="1698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s-AR" sz="1800" b="1">
              <a:solidFill>
                <a:srgbClr val="FF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  <a:latin typeface="Arial" charset="0"/>
              </a:rPr>
              <a:t>AG“activado”</a:t>
            </a:r>
            <a:endParaRPr lang="es-AR" altLang="es-AR" sz="1800" b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155" name="Text Box 6"/>
          <p:cNvSpPr txBox="1">
            <a:spLocks noChangeArrowheads="1"/>
          </p:cNvSpPr>
          <p:nvPr/>
        </p:nvSpPr>
        <p:spPr bwMode="auto">
          <a:xfrm>
            <a:off x="3571875" y="4500563"/>
            <a:ext cx="1655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 b="1" i="1">
                <a:solidFill>
                  <a:srgbClr val="FF0000"/>
                </a:solidFill>
                <a:latin typeface="Arial" charset="0"/>
              </a:rPr>
              <a:t>Tioquinasa</a:t>
            </a:r>
          </a:p>
        </p:txBody>
      </p:sp>
    </p:spTree>
    <p:extLst>
      <p:ext uri="{BB962C8B-B14F-4D97-AF65-F5344CB8AC3E}">
        <p14:creationId xmlns:p14="http://schemas.microsoft.com/office/powerpoint/2010/main" val="417643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96"/>
          <p:cNvSpPr>
            <a:spLocks noChangeShapeType="1"/>
          </p:cNvSpPr>
          <p:nvPr/>
        </p:nvSpPr>
        <p:spPr bwMode="auto">
          <a:xfrm flipH="1">
            <a:off x="5867400" y="2143125"/>
            <a:ext cx="347663" cy="8572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>
            <a:off x="6354763" y="3783013"/>
            <a:ext cx="0" cy="14128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6353175" y="5370513"/>
            <a:ext cx="0" cy="1397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rot="5400000" flipV="1">
            <a:off x="6530182" y="5207794"/>
            <a:ext cx="0" cy="12223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rot="5400000" flipV="1">
            <a:off x="6191250" y="5205413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rot="5400000" flipV="1">
            <a:off x="6184900" y="3932238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rot="5400000" flipV="1">
            <a:off x="7880351" y="4570412"/>
            <a:ext cx="0" cy="123825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7177" name="Rectangle 12"/>
          <p:cNvSpPr>
            <a:spLocks noChangeArrowheads="1"/>
          </p:cNvSpPr>
          <p:nvPr/>
        </p:nvSpPr>
        <p:spPr bwMode="auto">
          <a:xfrm>
            <a:off x="4932363" y="5084763"/>
            <a:ext cx="287337" cy="360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sp>
        <p:nvSpPr>
          <p:cNvPr id="100365" name="Rectangle 13"/>
          <p:cNvSpPr>
            <a:spLocks noChangeArrowheads="1"/>
          </p:cNvSpPr>
          <p:nvPr/>
        </p:nvSpPr>
        <p:spPr bwMode="auto">
          <a:xfrm>
            <a:off x="4932363" y="5076825"/>
            <a:ext cx="277812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sym typeface="Symbol" pitchFamily="18" charset="2"/>
              </a:rPr>
              <a:t></a:t>
            </a:r>
          </a:p>
        </p:txBody>
      </p:sp>
      <p:sp>
        <p:nvSpPr>
          <p:cNvPr id="7179" name="Rectangle 14"/>
          <p:cNvSpPr>
            <a:spLocks noChangeArrowheads="1"/>
          </p:cNvSpPr>
          <p:nvPr/>
        </p:nvSpPr>
        <p:spPr bwMode="auto">
          <a:xfrm>
            <a:off x="4932363" y="5084763"/>
            <a:ext cx="287337" cy="360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sp>
        <p:nvSpPr>
          <p:cNvPr id="7180" name="Rectangle 15"/>
          <p:cNvSpPr>
            <a:spLocks noChangeArrowheads="1"/>
          </p:cNvSpPr>
          <p:nvPr/>
        </p:nvSpPr>
        <p:spPr bwMode="auto">
          <a:xfrm>
            <a:off x="5364163" y="4724400"/>
            <a:ext cx="215900" cy="288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sp>
        <p:nvSpPr>
          <p:cNvPr id="7181" name="Rectangle 16"/>
          <p:cNvSpPr>
            <a:spLocks noChangeArrowheads="1"/>
          </p:cNvSpPr>
          <p:nvPr/>
        </p:nvSpPr>
        <p:spPr bwMode="auto">
          <a:xfrm>
            <a:off x="5364163" y="4221163"/>
            <a:ext cx="287337" cy="1444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grpSp>
        <p:nvGrpSpPr>
          <p:cNvPr id="7182" name="Group 28"/>
          <p:cNvGrpSpPr>
            <a:grpSpLocks/>
          </p:cNvGrpSpPr>
          <p:nvPr/>
        </p:nvGrpSpPr>
        <p:grpSpPr bwMode="auto">
          <a:xfrm>
            <a:off x="1071563" y="1377950"/>
            <a:ext cx="2808287" cy="908050"/>
            <a:chOff x="1973" y="620"/>
            <a:chExt cx="1769" cy="572"/>
          </a:xfrm>
        </p:grpSpPr>
        <p:sp>
          <p:nvSpPr>
            <p:cNvPr id="7196" name="Text Box 29"/>
            <p:cNvSpPr txBox="1">
              <a:spLocks noChangeArrowheads="1"/>
            </p:cNvSpPr>
            <p:nvPr/>
          </p:nvSpPr>
          <p:spPr bwMode="auto">
            <a:xfrm>
              <a:off x="1973" y="663"/>
              <a:ext cx="1769" cy="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es-ES_tradnl" altLang="es-AR" sz="1800">
                  <a:latin typeface="Arial" charset="0"/>
                </a:rPr>
                <a:t>                         O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>
                  <a:latin typeface="Arial" charset="0"/>
                </a:rPr>
                <a:t>R-CH</a:t>
              </a:r>
              <a:r>
                <a:rPr lang="es-ES_tradnl" altLang="es-AR" sz="1800" baseline="-25000">
                  <a:latin typeface="Arial" charset="0"/>
                </a:rPr>
                <a:t>2</a:t>
              </a:r>
              <a:r>
                <a:rPr lang="es-ES_tradnl" altLang="es-AR" sz="1800">
                  <a:latin typeface="Arial" charset="0"/>
                </a:rPr>
                <a:t> –C</a:t>
              </a:r>
              <a:r>
                <a:rPr lang="es-ES_tradnl" altLang="es-AR" sz="1800" b="1">
                  <a:solidFill>
                    <a:srgbClr val="FF0000"/>
                  </a:solidFill>
                  <a:latin typeface="Arial" charset="0"/>
                </a:rPr>
                <a:t>-</a:t>
              </a:r>
              <a:r>
                <a:rPr lang="es-ES_tradnl" altLang="es-AR" sz="1800">
                  <a:latin typeface="Arial" charset="0"/>
                </a:rPr>
                <a:t>S-CoA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latin typeface="Arial" charset="0"/>
                </a:rPr>
                <a:t>Acil-CoA</a:t>
              </a:r>
            </a:p>
          </p:txBody>
        </p:sp>
        <p:sp>
          <p:nvSpPr>
            <p:cNvPr id="7197" name="Oval 30"/>
            <p:cNvSpPr>
              <a:spLocks noChangeArrowheads="1"/>
            </p:cNvSpPr>
            <p:nvPr/>
          </p:nvSpPr>
          <p:spPr bwMode="auto">
            <a:xfrm rot="-2398726">
              <a:off x="2820" y="620"/>
              <a:ext cx="363" cy="317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latin typeface="Arial" charset="0"/>
                </a:rPr>
                <a:t>=</a:t>
              </a:r>
            </a:p>
          </p:txBody>
        </p:sp>
      </p:grp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6084888" y="2492375"/>
            <a:ext cx="2711450" cy="2706688"/>
            <a:chOff x="3787" y="1525"/>
            <a:chExt cx="1708" cy="1705"/>
          </a:xfrm>
          <a:noFill/>
        </p:grpSpPr>
        <p:grpSp>
          <p:nvGrpSpPr>
            <p:cNvPr id="4" name="Group 33"/>
            <p:cNvGrpSpPr>
              <a:grpSpLocks/>
            </p:cNvGrpSpPr>
            <p:nvPr/>
          </p:nvGrpSpPr>
          <p:grpSpPr bwMode="auto">
            <a:xfrm>
              <a:off x="3787" y="1525"/>
              <a:ext cx="1708" cy="1705"/>
              <a:chOff x="3787" y="1753"/>
              <a:chExt cx="1708" cy="1705"/>
            </a:xfrm>
            <a:grpFill/>
          </p:grpSpPr>
          <p:sp>
            <p:nvSpPr>
              <p:cNvPr id="100386" name="Rectangle 34"/>
              <p:cNvSpPr>
                <a:spLocks noChangeArrowheads="1"/>
              </p:cNvSpPr>
              <p:nvPr/>
            </p:nvSpPr>
            <p:spPr bwMode="auto">
              <a:xfrm>
                <a:off x="3787" y="2380"/>
                <a:ext cx="190" cy="212"/>
              </a:xfrm>
              <a:prstGeom prst="rect">
                <a:avLst/>
              </a:prstGeom>
              <a:grp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defRPr/>
                </a:pPr>
                <a:r>
                  <a:rPr lang="en-US" altLang="en-US" sz="16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H</a:t>
                </a:r>
              </a:p>
            </p:txBody>
          </p:sp>
          <p:grpSp>
            <p:nvGrpSpPr>
              <p:cNvPr id="5" name="Group 35"/>
              <p:cNvGrpSpPr>
                <a:grpSpLocks/>
              </p:cNvGrpSpPr>
              <p:nvPr/>
            </p:nvGrpSpPr>
            <p:grpSpPr bwMode="auto">
              <a:xfrm>
                <a:off x="3787" y="1753"/>
                <a:ext cx="1708" cy="1705"/>
                <a:chOff x="3787" y="1753"/>
                <a:chExt cx="1708" cy="1705"/>
              </a:xfrm>
              <a:grpFill/>
            </p:grpSpPr>
            <p:sp>
              <p:nvSpPr>
                <p:cNvPr id="100388" name="Rectangle 36"/>
                <p:cNvSpPr>
                  <a:spLocks noChangeArrowheads="1"/>
                </p:cNvSpPr>
                <p:nvPr/>
              </p:nvSpPr>
              <p:spPr bwMode="auto">
                <a:xfrm>
                  <a:off x="4215" y="2373"/>
                  <a:ext cx="177" cy="212"/>
                </a:xfrm>
                <a:prstGeom prst="rect">
                  <a:avLst/>
                </a:prstGeom>
                <a:grpFill/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grpSp>
              <p:nvGrpSpPr>
                <p:cNvPr id="6" name="Group 37"/>
                <p:cNvGrpSpPr>
                  <a:grpSpLocks/>
                </p:cNvGrpSpPr>
                <p:nvPr/>
              </p:nvGrpSpPr>
              <p:grpSpPr bwMode="auto">
                <a:xfrm>
                  <a:off x="3787" y="1753"/>
                  <a:ext cx="1708" cy="1705"/>
                  <a:chOff x="3787" y="1753"/>
                  <a:chExt cx="1708" cy="1705"/>
                </a:xfrm>
                <a:grpFill/>
              </p:grpSpPr>
              <p:sp>
                <p:nvSpPr>
                  <p:cNvPr id="100390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4398" y="2387"/>
                    <a:ext cx="208" cy="212"/>
                  </a:xfrm>
                  <a:prstGeom prst="rect">
                    <a:avLst/>
                  </a:prstGeom>
                  <a:grpFill/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>
                      <a:defRPr/>
                    </a:pPr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C</a:t>
                    </a:r>
                  </a:p>
                </p:txBody>
              </p:sp>
              <p:grpSp>
                <p:nvGrpSpPr>
                  <p:cNvPr id="7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3787" y="1753"/>
                    <a:ext cx="1708" cy="1705"/>
                    <a:chOff x="3787" y="1753"/>
                    <a:chExt cx="1708" cy="1705"/>
                  </a:xfrm>
                  <a:grpFill/>
                </p:grpSpPr>
                <p:sp>
                  <p:nvSpPr>
                    <p:cNvPr id="100392" name="Line 40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4210" y="2429"/>
                      <a:ext cx="0" cy="77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0393" name="Line 41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3998" y="2457"/>
                      <a:ext cx="0" cy="77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0394" name="Line 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04" y="2160"/>
                      <a:ext cx="0" cy="226"/>
                    </a:xfrm>
                    <a:prstGeom prst="line">
                      <a:avLst/>
                    </a:prstGeom>
                    <a:grp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grpSp>
                  <p:nvGrpSpPr>
                    <p:cNvPr id="8" name="Group 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87" y="1753"/>
                      <a:ext cx="1708" cy="1705"/>
                      <a:chOff x="3787" y="1752"/>
                      <a:chExt cx="1708" cy="1705"/>
                    </a:xfrm>
                    <a:grpFill/>
                  </p:grpSpPr>
                  <p:grpSp>
                    <p:nvGrpSpPr>
                      <p:cNvPr id="9" name="Group 4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787" y="1752"/>
                        <a:ext cx="1708" cy="1705"/>
                        <a:chOff x="3788" y="1753"/>
                        <a:chExt cx="1708" cy="1705"/>
                      </a:xfrm>
                      <a:grpFill/>
                    </p:grpSpPr>
                    <p:sp>
                      <p:nvSpPr>
                        <p:cNvPr id="100397" name="Rectangle 4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91" y="2182"/>
                          <a:ext cx="177" cy="212"/>
                        </a:xfrm>
                        <a:prstGeom prst="rect">
                          <a:avLst/>
                        </a:prstGeom>
                        <a:grpFill/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O</a:t>
                          </a:r>
                        </a:p>
                      </p:txBody>
                    </p:sp>
                    <p:grpSp>
                      <p:nvGrpSpPr>
                        <p:cNvPr id="10" name="Group 4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788" y="1753"/>
                          <a:ext cx="1708" cy="1705"/>
                          <a:chOff x="3788" y="1753"/>
                          <a:chExt cx="1708" cy="1705"/>
                        </a:xfrm>
                        <a:grpFill/>
                      </p:grpSpPr>
                      <p:sp>
                        <p:nvSpPr>
                          <p:cNvPr id="100399" name="Rectangle 4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402" y="2585"/>
                            <a:ext cx="177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100400" name="Rectangle 4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47" y="2750"/>
                            <a:ext cx="349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 dirty="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 dirty="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 dirty="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01" name="Rectangle 4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8" y="2750"/>
                            <a:ext cx="547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02" name="Line 5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5109" y="2803"/>
                            <a:ext cx="0" cy="76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03" name="Rectangle 5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91" y="2991"/>
                            <a:ext cx="190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100404" name="Line 5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93" y="2938"/>
                            <a:ext cx="0" cy="88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05" name="Rectangle 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92" y="2780"/>
                            <a:ext cx="190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100406" name="Line 5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3991" y="2834"/>
                            <a:ext cx="0" cy="76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07" name="Rectangle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229" y="2779"/>
                            <a:ext cx="17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 dirty="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100408" name="Rectangle 5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396" y="2778"/>
                            <a:ext cx="20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00409" name="Line 5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588" y="2841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0" name="Line 5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176" y="2850"/>
                            <a:ext cx="0" cy="38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1" name="Rectangle 5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47" y="2388"/>
                            <a:ext cx="349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12" name="Line 6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588" y="2430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3" name="Line 6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08" y="2457"/>
                            <a:ext cx="0" cy="61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4" name="Line 6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478" y="2357"/>
                            <a:ext cx="1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5" name="Line 6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4513" y="2356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6" name="Rectangle 6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8" y="2388"/>
                            <a:ext cx="547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17" name="Line 6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5109" y="2440"/>
                            <a:ext cx="0" cy="76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8" name="Rectangle 6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401" y="1753"/>
                            <a:ext cx="17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100419" name="Rectangle 6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592" y="1976"/>
                            <a:ext cx="547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20" name="Rectangle 6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057" y="1979"/>
                            <a:ext cx="349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21" name="Line 6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477" y="1935"/>
                            <a:ext cx="1" cy="64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22" name="Line 7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4513" y="1934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23" name="Rectangle 7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395" y="1978"/>
                            <a:ext cx="20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00424" name="Rectangle 7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91" y="2372"/>
                            <a:ext cx="20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00425" name="Rectangle 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050" y="3243"/>
                            <a:ext cx="1223" cy="215"/>
                          </a:xfrm>
                          <a:prstGeom prst="rect">
                            <a:avLst/>
                          </a:prstGeom>
                          <a:solidFill>
                            <a:schemeClr val="accent6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algn="ctr" eaLnBrk="0" hangingPunct="0">
                              <a:lnSpc>
                                <a:spcPct val="90000"/>
                              </a:lnSpc>
                              <a:defRPr/>
                            </a:pPr>
                            <a:r>
                              <a:rPr lang="en-US" altLang="en-US" b="1" dirty="0" err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</a:rPr>
                              <a:t>Triacilglicéridos</a:t>
                            </a:r>
                            <a:endParaRPr lang="en-US" altLang="en-US" b="1" dirty="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</a:endParaRPr>
                          </a:p>
                        </p:txBody>
                      </p:sp>
                      <p:sp>
                        <p:nvSpPr>
                          <p:cNvPr id="100426" name="Rectangle 7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92" y="1976"/>
                            <a:ext cx="17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100427" name="Rectangle 7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90" y="1993"/>
                            <a:ext cx="20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00428" name="Rectangle 7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98" y="1769"/>
                            <a:ext cx="190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100429" name="Rectangle 7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88" y="1979"/>
                            <a:ext cx="190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100430" name="Line 7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3970" y="2018"/>
                            <a:ext cx="0" cy="93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1" name="Line 7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85" y="1933"/>
                            <a:ext cx="0" cy="89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2" name="Line 8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183" y="2029"/>
                            <a:ext cx="0" cy="76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3" name="Line 8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19" y="2026"/>
                            <a:ext cx="0" cy="98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4" name="Line 8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104" y="2570"/>
                            <a:ext cx="0" cy="226"/>
                          </a:xfrm>
                          <a:prstGeom prst="line">
                            <a:avLst/>
                          </a:prstGeom>
                          <a:grpFill/>
                          <a:ln w="254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5" name="Line 8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00" y="2848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</p:grpSp>
                  </p:grpSp>
                  <p:grpSp>
                    <p:nvGrpSpPr>
                      <p:cNvPr id="11" name="Group 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82" y="2748"/>
                        <a:ext cx="507" cy="237"/>
                        <a:chOff x="3982" y="2748"/>
                        <a:chExt cx="507" cy="237"/>
                      </a:xfrm>
                      <a:grpFill/>
                    </p:grpSpPr>
                    <p:sp>
                      <p:nvSpPr>
                        <p:cNvPr id="100437" name="Rectangle 8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82" y="2773"/>
                          <a:ext cx="208" cy="212"/>
                        </a:xfrm>
                        <a:prstGeom prst="rect">
                          <a:avLst/>
                        </a:prstGeom>
                        <a:grpFill/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</a:t>
                          </a:r>
                        </a:p>
                      </p:txBody>
                    </p:sp>
                    <p:sp>
                      <p:nvSpPr>
                        <p:cNvPr id="100438" name="Line 8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4489" y="2748"/>
                          <a:ext cx="0" cy="76"/>
                        </a:xfrm>
                        <a:prstGeom prst="line">
                          <a:avLst/>
                        </a:pr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pPr>
                            <a:defRPr/>
                          </a:pPr>
                          <a:endParaRPr lang="en-US"/>
                        </a:p>
                      </p:txBody>
                    </p:sp>
                  </p:grpSp>
                </p:grpSp>
              </p:grpSp>
            </p:grpSp>
          </p:grpSp>
        </p:grpSp>
        <p:sp>
          <p:nvSpPr>
            <p:cNvPr id="100439" name="Line 87"/>
            <p:cNvSpPr>
              <a:spLocks noChangeShapeType="1"/>
            </p:cNvSpPr>
            <p:nvPr/>
          </p:nvSpPr>
          <p:spPr bwMode="auto">
            <a:xfrm rot="5400000" flipV="1">
              <a:off x="5055" y="1809"/>
              <a:ext cx="0" cy="7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0440" name="Line 88"/>
            <p:cNvSpPr>
              <a:spLocks noChangeShapeType="1"/>
            </p:cNvSpPr>
            <p:nvPr/>
          </p:nvSpPr>
          <p:spPr bwMode="auto">
            <a:xfrm rot="5400000" flipV="1">
              <a:off x="4587" y="1804"/>
              <a:ext cx="0" cy="7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184" name="Line 89"/>
          <p:cNvSpPr>
            <a:spLocks noChangeShapeType="1"/>
          </p:cNvSpPr>
          <p:nvPr/>
        </p:nvSpPr>
        <p:spPr bwMode="auto">
          <a:xfrm flipH="1">
            <a:off x="7235825" y="4076700"/>
            <a:ext cx="0" cy="1206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7185" name="Line 91"/>
          <p:cNvSpPr>
            <a:spLocks noChangeShapeType="1"/>
          </p:cNvSpPr>
          <p:nvPr/>
        </p:nvSpPr>
        <p:spPr bwMode="auto">
          <a:xfrm>
            <a:off x="3143250" y="2214563"/>
            <a:ext cx="357188" cy="7143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86" name="Text Box 92"/>
          <p:cNvSpPr txBox="1">
            <a:spLocks noChangeArrowheads="1"/>
          </p:cNvSpPr>
          <p:nvPr/>
        </p:nvSpPr>
        <p:spPr bwMode="auto">
          <a:xfrm>
            <a:off x="3571875" y="2357438"/>
            <a:ext cx="2376488" cy="369887"/>
          </a:xfrm>
          <a:prstGeom prst="rect">
            <a:avLst/>
          </a:prstGeom>
          <a:solidFill>
            <a:schemeClr val="bg1"/>
          </a:solidFill>
          <a:ln w="9525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 b="1" i="1">
                <a:solidFill>
                  <a:srgbClr val="FF0000"/>
                </a:solidFill>
                <a:latin typeface="Arial" charset="0"/>
              </a:rPr>
              <a:t>Acil transferasa</a:t>
            </a:r>
            <a:endParaRPr lang="es-ES" altLang="es-AR" sz="1800" b="1" i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0445" name="Rectangle 93"/>
          <p:cNvSpPr>
            <a:spLocks noChangeArrowheads="1"/>
          </p:cNvSpPr>
          <p:nvPr/>
        </p:nvSpPr>
        <p:spPr bwMode="auto">
          <a:xfrm>
            <a:off x="1714500" y="2857500"/>
            <a:ext cx="1390650" cy="839788"/>
          </a:xfrm>
          <a:prstGeom prst="rect">
            <a:avLst/>
          </a:prstGeom>
          <a:solidFill>
            <a:srgbClr val="FFCAA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2-Monoacil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Glicéridos</a:t>
            </a:r>
            <a:endParaRPr lang="en-US" altLang="en-U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0" hangingPunct="0">
              <a:lnSpc>
                <a:spcPct val="90000"/>
              </a:lnSpc>
              <a:defRPr/>
            </a:pPr>
            <a:endParaRPr lang="en-US" altLang="en-U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0446" name="Rectangle 94"/>
          <p:cNvSpPr>
            <a:spLocks noChangeArrowheads="1"/>
          </p:cNvSpPr>
          <p:nvPr/>
        </p:nvSpPr>
        <p:spPr bwMode="auto">
          <a:xfrm>
            <a:off x="4071938" y="2857500"/>
            <a:ext cx="1274762" cy="8397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1,2 + 2,3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Diacil-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glicéridos</a:t>
            </a:r>
            <a:endParaRPr lang="en-US" alt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89" name="Line 95"/>
          <p:cNvSpPr>
            <a:spLocks noChangeShapeType="1"/>
          </p:cNvSpPr>
          <p:nvPr/>
        </p:nvSpPr>
        <p:spPr bwMode="auto">
          <a:xfrm flipV="1">
            <a:off x="5500688" y="3280220"/>
            <a:ext cx="642937" cy="476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7190" name="Group 97"/>
          <p:cNvGrpSpPr>
            <a:grpSpLocks/>
          </p:cNvGrpSpPr>
          <p:nvPr/>
        </p:nvGrpSpPr>
        <p:grpSpPr bwMode="auto">
          <a:xfrm>
            <a:off x="5786438" y="1243013"/>
            <a:ext cx="2808287" cy="1185862"/>
            <a:chOff x="1973" y="620"/>
            <a:chExt cx="1769" cy="747"/>
          </a:xfrm>
        </p:grpSpPr>
        <p:sp>
          <p:nvSpPr>
            <p:cNvPr id="7194" name="Text Box 98"/>
            <p:cNvSpPr txBox="1">
              <a:spLocks noChangeArrowheads="1"/>
            </p:cNvSpPr>
            <p:nvPr/>
          </p:nvSpPr>
          <p:spPr bwMode="auto">
            <a:xfrm>
              <a:off x="1973" y="663"/>
              <a:ext cx="1769" cy="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es-ES_tradnl" altLang="es-AR" sz="1800">
                  <a:latin typeface="Arial" charset="0"/>
                </a:rPr>
                <a:t>                 O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>
                  <a:latin typeface="Arial" charset="0"/>
                </a:rPr>
                <a:t>R-CH</a:t>
              </a:r>
              <a:r>
                <a:rPr lang="es-ES_tradnl" altLang="es-AR" sz="1800" baseline="-25000">
                  <a:latin typeface="Arial" charset="0"/>
                </a:rPr>
                <a:t>2</a:t>
              </a:r>
              <a:r>
                <a:rPr lang="es-ES_tradnl" altLang="es-AR" sz="1800">
                  <a:latin typeface="Arial" charset="0"/>
                </a:rPr>
                <a:t> –C </a:t>
              </a:r>
              <a:r>
                <a:rPr lang="es-ES_tradnl" altLang="es-AR" sz="1800" b="1">
                  <a:solidFill>
                    <a:srgbClr val="FF0000"/>
                  </a:solidFill>
                  <a:latin typeface="Arial" charset="0"/>
                </a:rPr>
                <a:t>-</a:t>
              </a:r>
              <a:r>
                <a:rPr lang="es-ES_tradnl" altLang="es-AR" sz="1800">
                  <a:latin typeface="Arial" charset="0"/>
                </a:rPr>
                <a:t>S-CoA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latin typeface="Arial" charset="0"/>
                </a:rPr>
                <a:t>Acil-CoA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AR" sz="1800">
                <a:latin typeface="Arial" charset="0"/>
              </a:endParaRPr>
            </a:p>
          </p:txBody>
        </p:sp>
        <p:sp>
          <p:nvSpPr>
            <p:cNvPr id="7195" name="Oval 99"/>
            <p:cNvSpPr>
              <a:spLocks noChangeArrowheads="1"/>
            </p:cNvSpPr>
            <p:nvPr/>
          </p:nvSpPr>
          <p:spPr bwMode="auto">
            <a:xfrm rot="-2398726">
              <a:off x="2474" y="620"/>
              <a:ext cx="363" cy="317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latin typeface="Arial" charset="0"/>
                </a:rPr>
                <a:t>=</a:t>
              </a:r>
            </a:p>
          </p:txBody>
        </p:sp>
      </p:grpSp>
      <p:sp>
        <p:nvSpPr>
          <p:cNvPr id="85" name="Rectangle 2"/>
          <p:cNvSpPr txBox="1">
            <a:spLocks noChangeArrowheads="1"/>
          </p:cNvSpPr>
          <p:nvPr/>
        </p:nvSpPr>
        <p:spPr>
          <a:xfrm>
            <a:off x="642938" y="214313"/>
            <a:ext cx="7772400" cy="642937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/>
          <a:lstStyle/>
          <a:p>
            <a:pPr algn="ctr" eaLnBrk="0" hangingPunct="0">
              <a:defRPr/>
            </a:pPr>
            <a:r>
              <a:rPr lang="es-ES" sz="32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Biosíntesis de TG en el enterocito</a:t>
            </a:r>
          </a:p>
          <a:p>
            <a:pPr algn="ctr" eaLnBrk="0" hangingPunct="0">
              <a:defRPr/>
            </a:pPr>
            <a:r>
              <a:rPr lang="es-ES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es-ES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es-ES_tradnl" sz="2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192" name="85 CuadroTexto"/>
          <p:cNvSpPr txBox="1">
            <a:spLocks noChangeArrowheads="1"/>
          </p:cNvSpPr>
          <p:nvPr/>
        </p:nvSpPr>
        <p:spPr bwMode="auto">
          <a:xfrm>
            <a:off x="285750" y="928688"/>
            <a:ext cx="3141663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400" b="1" dirty="0" smtClean="0">
                <a:solidFill>
                  <a:srgbClr val="FF0000"/>
                </a:solidFill>
                <a:latin typeface="Arial" charset="0"/>
              </a:rPr>
              <a:t>2) Re-síntesis </a:t>
            </a:r>
            <a:r>
              <a:rPr lang="es-ES" altLang="es-AR" sz="2400" b="1" dirty="0">
                <a:solidFill>
                  <a:srgbClr val="FF0000"/>
                </a:solidFill>
                <a:latin typeface="Arial" charset="0"/>
              </a:rPr>
              <a:t>de TG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 dirty="0">
              <a:latin typeface="Arial" charset="0"/>
            </a:endParaRPr>
          </a:p>
        </p:txBody>
      </p:sp>
      <p:sp>
        <p:nvSpPr>
          <p:cNvPr id="7193" name="Line 91"/>
          <p:cNvSpPr>
            <a:spLocks noChangeShapeType="1"/>
          </p:cNvSpPr>
          <p:nvPr/>
        </p:nvSpPr>
        <p:spPr bwMode="auto">
          <a:xfrm flipV="1">
            <a:off x="3295650" y="3280221"/>
            <a:ext cx="776288" cy="4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836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b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Resíntesis</a:t>
            </a:r>
            <a:r>
              <a:rPr lang="es-ES" altLang="es-AR" sz="32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de TG en el </a:t>
            </a:r>
            <a:r>
              <a:rPr lang="es-ES" altLang="es-AR" sz="3200" b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enterocito</a:t>
            </a:r>
            <a:r>
              <a:rPr lang="es-ES" altLang="es-AR" sz="32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: otra vía</a:t>
            </a:r>
          </a:p>
        </p:txBody>
      </p:sp>
      <p:sp>
        <p:nvSpPr>
          <p:cNvPr id="8195" name="Rectangle 3" descr="25%"/>
          <p:cNvSpPr>
            <a:spLocks noGrp="1" noChangeArrowheads="1"/>
          </p:cNvSpPr>
          <p:nvPr>
            <p:ph type="body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609600" indent="-609600" algn="just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es-ES" sz="2800" dirty="0"/>
              <a:t>Conversión de ácido graso libre en </a:t>
            </a:r>
            <a:r>
              <a:rPr lang="es-ES" sz="2800" dirty="0" err="1"/>
              <a:t>acil</a:t>
            </a:r>
            <a:r>
              <a:rPr lang="es-ES" sz="2800" dirty="0"/>
              <a:t> </a:t>
            </a:r>
            <a:r>
              <a:rPr lang="es-ES" sz="2800" dirty="0" err="1" smtClean="0"/>
              <a:t>CoA</a:t>
            </a:r>
            <a:r>
              <a:rPr lang="es-ES" sz="2800" dirty="0" smtClean="0"/>
              <a:t>, catalizado por la </a:t>
            </a:r>
            <a:r>
              <a:rPr lang="es-ES" sz="2800" b="1" i="1" dirty="0" err="1" smtClean="0"/>
              <a:t>tioquinasa</a:t>
            </a:r>
            <a:endParaRPr lang="es-ES" sz="2800" b="1" i="1" dirty="0"/>
          </a:p>
          <a:p>
            <a:pPr marL="609600" indent="-609600" algn="just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es-ES" sz="2800" dirty="0" smtClean="0"/>
              <a:t>Unión </a:t>
            </a:r>
            <a:r>
              <a:rPr lang="es-ES" sz="2800" dirty="0"/>
              <a:t>de la </a:t>
            </a:r>
            <a:r>
              <a:rPr lang="es-ES" sz="2800" dirty="0" err="1"/>
              <a:t>acil</a:t>
            </a:r>
            <a:r>
              <a:rPr lang="es-ES" sz="2800" dirty="0"/>
              <a:t> </a:t>
            </a:r>
            <a:r>
              <a:rPr lang="es-ES" sz="2800" dirty="0" err="1"/>
              <a:t>CoA</a:t>
            </a:r>
            <a:r>
              <a:rPr lang="es-ES" sz="2800" dirty="0"/>
              <a:t> </a:t>
            </a:r>
            <a:r>
              <a:rPr lang="es-ES" sz="2800" dirty="0" smtClean="0"/>
              <a:t>a </a:t>
            </a:r>
            <a:r>
              <a:rPr lang="es-ES" sz="2800" b="1" dirty="0" smtClean="0">
                <a:solidFill>
                  <a:srgbClr val="FF0000"/>
                </a:solidFill>
              </a:rPr>
              <a:t>Glicerol-3P</a:t>
            </a:r>
            <a:r>
              <a:rPr lang="es-ES" sz="2800" dirty="0" smtClean="0"/>
              <a:t> para dar </a:t>
            </a:r>
            <a:r>
              <a:rPr lang="es-ES" sz="2800" dirty="0" err="1"/>
              <a:t>monoglicérido</a:t>
            </a:r>
            <a:r>
              <a:rPr lang="es-ES" sz="2800" dirty="0"/>
              <a:t> </a:t>
            </a:r>
            <a:r>
              <a:rPr lang="es-ES" sz="2800" dirty="0" smtClean="0"/>
              <a:t>fosfato.</a:t>
            </a:r>
            <a:endParaRPr lang="es-ES" sz="2800" dirty="0"/>
          </a:p>
          <a:p>
            <a:pPr marL="609600" indent="-609600" algn="just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es-ES" sz="2800" dirty="0"/>
              <a:t>Adición de un residuo </a:t>
            </a:r>
            <a:r>
              <a:rPr lang="es-ES" sz="2800" dirty="0" err="1"/>
              <a:t>acil</a:t>
            </a:r>
            <a:r>
              <a:rPr lang="es-ES" sz="2800" dirty="0"/>
              <a:t> </a:t>
            </a:r>
            <a:r>
              <a:rPr lang="es-ES" sz="2800" dirty="0" err="1"/>
              <a:t>CoA</a:t>
            </a:r>
            <a:r>
              <a:rPr lang="es-ES" sz="2800" dirty="0"/>
              <a:t> al </a:t>
            </a:r>
            <a:r>
              <a:rPr lang="es-ES" sz="2800" dirty="0" err="1"/>
              <a:t>fosfo-monoglicérido</a:t>
            </a:r>
            <a:r>
              <a:rPr lang="es-ES" sz="2800" dirty="0"/>
              <a:t> para formar un </a:t>
            </a:r>
            <a:r>
              <a:rPr lang="es-ES" sz="2800" dirty="0" err="1"/>
              <a:t>fosfodiglicérido</a:t>
            </a:r>
            <a:r>
              <a:rPr lang="es-ES" sz="2800" dirty="0"/>
              <a:t> (</a:t>
            </a:r>
            <a:r>
              <a:rPr lang="es-ES" sz="2800" dirty="0">
                <a:solidFill>
                  <a:schemeClr val="accent2"/>
                </a:solidFill>
              </a:rPr>
              <a:t>ácido </a:t>
            </a:r>
            <a:r>
              <a:rPr lang="es-ES" sz="2800" dirty="0" err="1">
                <a:solidFill>
                  <a:schemeClr val="accent2"/>
                </a:solidFill>
              </a:rPr>
              <a:t>fosfatídico</a:t>
            </a:r>
            <a:r>
              <a:rPr lang="es-ES" sz="2800" dirty="0" smtClean="0"/>
              <a:t>).</a:t>
            </a:r>
            <a:endParaRPr lang="es-ES" sz="2800" dirty="0"/>
          </a:p>
          <a:p>
            <a:pPr marL="609600" indent="-609600" algn="just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es-ES" sz="2800" dirty="0"/>
              <a:t>Formación de TG por incorporación de otro </a:t>
            </a:r>
            <a:r>
              <a:rPr lang="es-ES" sz="2800" dirty="0" err="1"/>
              <a:t>acil</a:t>
            </a:r>
            <a:r>
              <a:rPr lang="es-ES" sz="2800" dirty="0"/>
              <a:t> </a:t>
            </a:r>
            <a:r>
              <a:rPr lang="es-ES" sz="2800" dirty="0" err="1" smtClean="0"/>
              <a:t>CoA</a:t>
            </a:r>
            <a:r>
              <a:rPr lang="es-ES" sz="2800" dirty="0" smtClean="0"/>
              <a:t>.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es-ES" sz="2800" dirty="0" smtClean="0"/>
              <a:t>Las adiciones de </a:t>
            </a:r>
            <a:r>
              <a:rPr lang="es-ES" sz="2800" dirty="0" err="1" smtClean="0"/>
              <a:t>acilCoA</a:t>
            </a:r>
            <a:r>
              <a:rPr lang="es-ES" sz="2800" dirty="0" smtClean="0"/>
              <a:t> son catalizadas por </a:t>
            </a:r>
            <a:r>
              <a:rPr lang="es-ES" sz="2800" b="1" i="1" dirty="0" err="1" smtClean="0"/>
              <a:t>aciltransferasas</a:t>
            </a:r>
            <a:endParaRPr lang="es-ES" sz="2800" b="1" i="1" dirty="0"/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 				</a:t>
            </a:r>
          </a:p>
        </p:txBody>
      </p:sp>
    </p:spTree>
    <p:extLst>
      <p:ext uri="{BB962C8B-B14F-4D97-AF65-F5344CB8AC3E}">
        <p14:creationId xmlns:p14="http://schemas.microsoft.com/office/powerpoint/2010/main" val="279896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16"/>
          <p:cNvGrpSpPr>
            <a:grpSpLocks/>
          </p:cNvGrpSpPr>
          <p:nvPr/>
        </p:nvGrpSpPr>
        <p:grpSpPr bwMode="auto">
          <a:xfrm>
            <a:off x="428625" y="214313"/>
            <a:ext cx="8069263" cy="6618287"/>
            <a:chOff x="385" y="323"/>
            <a:chExt cx="4968" cy="3981"/>
          </a:xfrm>
        </p:grpSpPr>
        <p:pic>
          <p:nvPicPr>
            <p:cNvPr id="10245" name="Picture 4"/>
            <p:cNvPicPr>
              <a:picLocks noChangeAspect="1" noChangeArrowheads="1"/>
            </p:cNvPicPr>
            <p:nvPr/>
          </p:nvPicPr>
          <p:blipFill>
            <a:blip r:embed="rId2">
              <a:lum bright="-26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23"/>
              <a:ext cx="4958" cy="3822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99" y="323"/>
              <a:ext cx="46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kern="0" smtClean="0">
                  <a:solidFill>
                    <a:srgbClr val="0033CC"/>
                  </a:solidFill>
                </a:rPr>
                <a:t>DIGESTIÓN Y ABSORCIÓN DE LIPIDOS DE LA DIETA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95" y="2387"/>
              <a:ext cx="1287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1) Las sales biliares emulsionan las Grasas formando micelas.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356" y="3725"/>
              <a:ext cx="163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4) Los TAG son incorporados con colesterol y Apolipoproteínas en los QUILOMICRONES.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218" y="2886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5) Los QUILOMICRONES viajan por el Sistema Linfático y el Torrente sanguíneo hacia los Tejidos.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241" y="2115"/>
              <a:ext cx="10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6) La Lipoproteínlipasa activada por </a:t>
              </a:r>
              <a:r>
                <a:rPr lang="es-ES" sz="1200" b="1" kern="0" dirty="0" err="1" smtClean="0">
                  <a:solidFill>
                    <a:srgbClr val="000000"/>
                  </a:solidFill>
                </a:rPr>
                <a:t>apo</a:t>
              </a:r>
              <a:r>
                <a:rPr lang="es-ES" sz="1200" b="1" kern="0" dirty="0" smtClean="0">
                  <a:solidFill>
                    <a:srgbClr val="000000"/>
                  </a:solidFill>
                </a:rPr>
                <a:t>-C en los capilares convierten los TAG en AG y Glicerol.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4400" y="1570"/>
              <a:ext cx="95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7) Los AG entran a la célula.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87" y="640"/>
              <a:ext cx="1447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8) Los AG son Oxidados como combustible o re-esterificados para almacenamiento.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21" y="2976"/>
              <a:ext cx="120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2)  Lipasas intestinales degradan los Triglicéridos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21" y="3498"/>
              <a:ext cx="1497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3) Los Ácidos Grasos y otros productos de la digestión son tomados por la mucosa intestinal y convertidos en TAG.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1200" b="1" kern="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0243" name="16 CuadroTexto"/>
          <p:cNvSpPr txBox="1">
            <a:spLocks noChangeArrowheads="1"/>
          </p:cNvSpPr>
          <p:nvPr/>
        </p:nvSpPr>
        <p:spPr bwMode="auto">
          <a:xfrm>
            <a:off x="1885950" y="642938"/>
            <a:ext cx="1685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Grasas ingeridas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con la dieta</a:t>
            </a:r>
            <a:endParaRPr lang="es-AR" altLang="es-AR" sz="1400" b="1">
              <a:latin typeface="Arial" charset="0"/>
            </a:endParaRPr>
          </a:p>
        </p:txBody>
      </p:sp>
      <p:sp>
        <p:nvSpPr>
          <p:cNvPr id="40" name="39 Elipse"/>
          <p:cNvSpPr/>
          <p:nvPr/>
        </p:nvSpPr>
        <p:spPr>
          <a:xfrm rot="5618426">
            <a:off x="5433220" y="3221831"/>
            <a:ext cx="2576512" cy="468947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59933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QUILOMICRON </a:t>
            </a:r>
            <a:br>
              <a:rPr lang="es-ES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s-ES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Estructura</a:t>
            </a:r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395288" y="1481138"/>
            <a:ext cx="5462587" cy="5187950"/>
            <a:chOff x="1066" y="896"/>
            <a:chExt cx="3441" cy="3268"/>
          </a:xfrm>
        </p:grpSpPr>
        <p:pic>
          <p:nvPicPr>
            <p:cNvPr id="11269" name="Picture 4"/>
            <p:cNvPicPr>
              <a:picLocks noChangeAspect="1" noChangeArrowheads="1"/>
            </p:cNvPicPr>
            <p:nvPr/>
          </p:nvPicPr>
          <p:blipFill>
            <a:blip r:embed="rId2">
              <a:lum bright="-30000" contrast="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2" y="896"/>
              <a:ext cx="2854" cy="3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5"/>
            <p:cNvSpPr txBox="1">
              <a:spLocks noChangeArrowheads="1"/>
            </p:cNvSpPr>
            <p:nvPr/>
          </p:nvSpPr>
          <p:spPr bwMode="auto">
            <a:xfrm>
              <a:off x="3198" y="953"/>
              <a:ext cx="1309" cy="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Apolipoproteínas</a:t>
              </a:r>
            </a:p>
          </p:txBody>
        </p:sp>
        <p:sp>
          <p:nvSpPr>
            <p:cNvPr id="11271" name="Text Box 6"/>
            <p:cNvSpPr txBox="1">
              <a:spLocks noChangeArrowheads="1"/>
            </p:cNvSpPr>
            <p:nvPr/>
          </p:nvSpPr>
          <p:spPr bwMode="auto">
            <a:xfrm>
              <a:off x="3288" y="3566"/>
              <a:ext cx="907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Fosfolípidos</a:t>
              </a:r>
            </a:p>
          </p:txBody>
        </p:sp>
        <p:sp>
          <p:nvSpPr>
            <p:cNvPr id="11272" name="Text Box 7"/>
            <p:cNvSpPr txBox="1">
              <a:spLocks noChangeArrowheads="1"/>
            </p:cNvSpPr>
            <p:nvPr/>
          </p:nvSpPr>
          <p:spPr bwMode="auto">
            <a:xfrm>
              <a:off x="2608" y="3829"/>
              <a:ext cx="1633" cy="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55000"/>
                </a:lnSpc>
                <a:spcBef>
                  <a:spcPct val="5000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Triglicéridos y</a:t>
              </a:r>
            </a:p>
            <a:p>
              <a:pPr eaLnBrk="1" hangingPunct="1">
                <a:lnSpc>
                  <a:spcPct val="55000"/>
                </a:lnSpc>
                <a:spcBef>
                  <a:spcPct val="5000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Esteres de colesterol</a:t>
              </a:r>
            </a:p>
          </p:txBody>
        </p:sp>
        <p:sp>
          <p:nvSpPr>
            <p:cNvPr id="11273" name="Text Box 8"/>
            <p:cNvSpPr txBox="1">
              <a:spLocks noChangeArrowheads="1"/>
            </p:cNvSpPr>
            <p:nvPr/>
          </p:nvSpPr>
          <p:spPr bwMode="auto">
            <a:xfrm>
              <a:off x="1066" y="3612"/>
              <a:ext cx="907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Colesterol</a:t>
              </a:r>
            </a:p>
          </p:txBody>
        </p:sp>
      </p:grpSp>
      <p:sp>
        <p:nvSpPr>
          <p:cNvPr id="119817" name="Text Box 9"/>
          <p:cNvSpPr txBox="1">
            <a:spLocks noChangeArrowheads="1"/>
          </p:cNvSpPr>
          <p:nvPr/>
        </p:nvSpPr>
        <p:spPr bwMode="auto">
          <a:xfrm>
            <a:off x="5292725" y="2852738"/>
            <a:ext cx="3635375" cy="1552575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AR" altLang="es-AR" sz="1800" b="1">
                <a:solidFill>
                  <a:schemeClr val="bg1"/>
                </a:solidFill>
                <a:latin typeface="Arial" charset="0"/>
              </a:rPr>
              <a:t>LOS QUILOMICRONES TRANSPORTAN TRIGLICERIDOS DE ORIGEN EXOGENO</a:t>
            </a:r>
            <a:endParaRPr lang="es-ES" altLang="es-AR" sz="1800" b="1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26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9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7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3051</TotalTime>
  <Words>1781</Words>
  <Application>Microsoft Office PowerPoint</Application>
  <PresentationFormat>Presentación en pantalla (4:3)</PresentationFormat>
  <Paragraphs>412</Paragraphs>
  <Slides>36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36</vt:i4>
      </vt:variant>
    </vt:vector>
  </HeadingPairs>
  <TitlesOfParts>
    <vt:vector size="38" baseType="lpstr">
      <vt:lpstr>Tema de Office</vt:lpstr>
      <vt:lpstr>1_Tema de Office</vt:lpstr>
      <vt:lpstr>Presentación de PowerPoint</vt:lpstr>
      <vt:lpstr>Presentación de PowerPoint</vt:lpstr>
      <vt:lpstr>Absorción de los productos de la digestión de Triglicéridos</vt:lpstr>
      <vt:lpstr>Presentación de PowerPoint</vt:lpstr>
      <vt:lpstr>Biosíntesis de TG en el enterocito </vt:lpstr>
      <vt:lpstr>Presentación de PowerPoint</vt:lpstr>
      <vt:lpstr>Resíntesis de TG en el enterocito: otra vía</vt:lpstr>
      <vt:lpstr>Presentación de PowerPoint</vt:lpstr>
      <vt:lpstr>QUILOMICRON  Estructura</vt:lpstr>
      <vt:lpstr>LIPOPROTEINAS</vt:lpstr>
      <vt:lpstr>Presentación de PowerPoint</vt:lpstr>
      <vt:lpstr>Presentación de PowerPoint</vt:lpstr>
      <vt:lpstr>Presentación de PowerPoint</vt:lpstr>
      <vt:lpstr>Presentación de PowerPoint</vt:lpstr>
      <vt:lpstr>Apolipoproteínas</vt:lpstr>
      <vt:lpstr>Presentación de PowerPoint</vt:lpstr>
      <vt:lpstr>Presentación de PowerPoint</vt:lpstr>
      <vt:lpstr>METABOLISMO DE LAS LIPOPROTEÍNAS  Enzimas que intervienen</vt:lpstr>
      <vt:lpstr>Acción de la Lipoprotein lipasa (LPL)</vt:lpstr>
      <vt:lpstr>Acción de la Lipasa hepática (LH)</vt:lpstr>
      <vt:lpstr>ACCION DE LA LIPOPROTEIN LIPASA (LPL) Y LIPASA HEPATICA (LH)</vt:lpstr>
      <vt:lpstr>Acción de  Lecitin Colesterol Acil Transferasa (LCAT)</vt:lpstr>
      <vt:lpstr>Metabolismo de Quilomicrones</vt:lpstr>
      <vt:lpstr>Presentación de PowerPoint</vt:lpstr>
      <vt:lpstr>Presentación de PowerPoint</vt:lpstr>
      <vt:lpstr>Metabolismo de las VLDL, IDL, LDL</vt:lpstr>
      <vt:lpstr>Internalización de LDL</vt:lpstr>
      <vt:lpstr>Presentación de PowerPoint</vt:lpstr>
      <vt:lpstr>Presentación de PowerPoint</vt:lpstr>
      <vt:lpstr>Síntesis y características de HDL</vt:lpstr>
      <vt:lpstr>Presentación de PowerPoint</vt:lpstr>
      <vt:lpstr>ATEROSCLEROSIS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ethel</cp:lastModifiedBy>
  <cp:revision>260</cp:revision>
  <dcterms:created xsi:type="dcterms:W3CDTF">2014-09-25T22:58:13Z</dcterms:created>
  <dcterms:modified xsi:type="dcterms:W3CDTF">2017-09-26T21:21:58Z</dcterms:modified>
</cp:coreProperties>
</file>